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84" r:id="rId3"/>
    <p:sldId id="290" r:id="rId4"/>
    <p:sldId id="291" r:id="rId5"/>
    <p:sldId id="292" r:id="rId6"/>
    <p:sldId id="259" r:id="rId7"/>
    <p:sldId id="274" r:id="rId8"/>
    <p:sldId id="280" r:id="rId9"/>
    <p:sldId id="282" r:id="rId10"/>
    <p:sldId id="257" r:id="rId11"/>
    <p:sldId id="258" r:id="rId12"/>
    <p:sldId id="294" r:id="rId13"/>
    <p:sldId id="260" r:id="rId14"/>
    <p:sldId id="261" r:id="rId15"/>
    <p:sldId id="262" r:id="rId16"/>
    <p:sldId id="263" r:id="rId17"/>
    <p:sldId id="264" r:id="rId18"/>
    <p:sldId id="285" r:id="rId19"/>
    <p:sldId id="293" r:id="rId20"/>
    <p:sldId id="295" r:id="rId21"/>
    <p:sldId id="298" r:id="rId22"/>
    <p:sldId id="306" r:id="rId23"/>
    <p:sldId id="304" r:id="rId24"/>
    <p:sldId id="279" r:id="rId25"/>
    <p:sldId id="266" r:id="rId26"/>
    <p:sldId id="276" r:id="rId27"/>
    <p:sldId id="307" r:id="rId28"/>
    <p:sldId id="277" r:id="rId29"/>
    <p:sldId id="300" r:id="rId30"/>
    <p:sldId id="287" r:id="rId31"/>
    <p:sldId id="301" r:id="rId32"/>
    <p:sldId id="303" r:id="rId33"/>
    <p:sldId id="297" r:id="rId34"/>
    <p:sldId id="271" r:id="rId35"/>
    <p:sldId id="305" r:id="rId36"/>
    <p:sldId id="302" r:id="rId37"/>
    <p:sldId id="275" r:id="rId38"/>
    <p:sldId id="28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2" d="100"/>
          <a:sy n="92" d="100"/>
        </p:scale>
        <p:origin x="9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2CCCE-6F99-4777-982D-2AEE3DF940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E9E922B-CDCF-46E9-ADCA-A5F064ABBA4C}">
      <dgm:prSet/>
      <dgm:spPr/>
      <dgm:t>
        <a:bodyPr/>
        <a:lstStyle/>
        <a:p>
          <a:pPr>
            <a:lnSpc>
              <a:spcPct val="100000"/>
            </a:lnSpc>
          </a:pPr>
          <a:r>
            <a:rPr lang="en-US"/>
            <a:t>Not clear if we can detect fine scale taxonomic diversity</a:t>
          </a:r>
        </a:p>
      </dgm:t>
    </dgm:pt>
    <dgm:pt modelId="{3D735768-27B6-4143-944B-742ED6FD94C8}" type="parTrans" cxnId="{01ABAD66-CEF3-4A03-93E0-8F83897FB11D}">
      <dgm:prSet/>
      <dgm:spPr/>
      <dgm:t>
        <a:bodyPr/>
        <a:lstStyle/>
        <a:p>
          <a:endParaRPr lang="en-US"/>
        </a:p>
      </dgm:t>
    </dgm:pt>
    <dgm:pt modelId="{E68E1869-B2FB-499A-A1F0-DAF4D0BA8A8F}" type="sibTrans" cxnId="{01ABAD66-CEF3-4A03-93E0-8F83897FB11D}">
      <dgm:prSet/>
      <dgm:spPr/>
      <dgm:t>
        <a:bodyPr/>
        <a:lstStyle/>
        <a:p>
          <a:endParaRPr lang="en-US"/>
        </a:p>
      </dgm:t>
    </dgm:pt>
    <dgm:pt modelId="{186A1910-5DBC-4DE4-978D-2C05411CD21C}">
      <dgm:prSet/>
      <dgm:spPr/>
      <dgm:t>
        <a:bodyPr/>
        <a:lstStyle/>
        <a:p>
          <a:pPr>
            <a:lnSpc>
              <a:spcPct val="100000"/>
            </a:lnSpc>
          </a:pPr>
          <a:r>
            <a:rPr lang="en-US"/>
            <a:t>Other taxa are poorly represented in spectral libraries</a:t>
          </a:r>
        </a:p>
      </dgm:t>
    </dgm:pt>
    <dgm:pt modelId="{7F919AD5-C13A-4730-9C17-F516C780F67C}" type="parTrans" cxnId="{AC3C56A1-401B-4C5B-BAEA-7013AC93476F}">
      <dgm:prSet/>
      <dgm:spPr/>
      <dgm:t>
        <a:bodyPr/>
        <a:lstStyle/>
        <a:p>
          <a:endParaRPr lang="en-US"/>
        </a:p>
      </dgm:t>
    </dgm:pt>
    <dgm:pt modelId="{618EF09C-5339-401E-A43B-1671CB47195D}" type="sibTrans" cxnId="{AC3C56A1-401B-4C5B-BAEA-7013AC93476F}">
      <dgm:prSet/>
      <dgm:spPr/>
      <dgm:t>
        <a:bodyPr/>
        <a:lstStyle/>
        <a:p>
          <a:endParaRPr lang="en-US"/>
        </a:p>
      </dgm:t>
    </dgm:pt>
    <dgm:pt modelId="{9D8495E2-C1F4-4561-9E6F-A99EA2BF3259}" type="pres">
      <dgm:prSet presAssocID="{B002CCCE-6F99-4777-982D-2AEE3DF940C0}" presName="root" presStyleCnt="0">
        <dgm:presLayoutVars>
          <dgm:dir/>
          <dgm:resizeHandles val="exact"/>
        </dgm:presLayoutVars>
      </dgm:prSet>
      <dgm:spPr/>
    </dgm:pt>
    <dgm:pt modelId="{57E6BC6E-23A5-449C-9617-46CDB0301F28}" type="pres">
      <dgm:prSet presAssocID="{EE9E922B-CDCF-46E9-ADCA-A5F064ABBA4C}" presName="compNode" presStyleCnt="0"/>
      <dgm:spPr/>
    </dgm:pt>
    <dgm:pt modelId="{FF8083E8-8B2E-4A9F-9099-847106A9228A}" type="pres">
      <dgm:prSet presAssocID="{EE9E922B-CDCF-46E9-ADCA-A5F064ABBA4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with solid fill"/>
        </a:ext>
      </dgm:extLst>
    </dgm:pt>
    <dgm:pt modelId="{001B97B1-BEA7-4B9C-913E-C19462947AF2}" type="pres">
      <dgm:prSet presAssocID="{EE9E922B-CDCF-46E9-ADCA-A5F064ABBA4C}" presName="spaceRect" presStyleCnt="0"/>
      <dgm:spPr/>
    </dgm:pt>
    <dgm:pt modelId="{F440949B-21BF-49C3-A02D-5A9D7D9F9261}" type="pres">
      <dgm:prSet presAssocID="{EE9E922B-CDCF-46E9-ADCA-A5F064ABBA4C}" presName="textRect" presStyleLbl="revTx" presStyleIdx="0" presStyleCnt="2">
        <dgm:presLayoutVars>
          <dgm:chMax val="1"/>
          <dgm:chPref val="1"/>
        </dgm:presLayoutVars>
      </dgm:prSet>
      <dgm:spPr/>
    </dgm:pt>
    <dgm:pt modelId="{C6A003FB-6AC9-47AA-8DD3-E80213DAAC7D}" type="pres">
      <dgm:prSet presAssocID="{E68E1869-B2FB-499A-A1F0-DAF4D0BA8A8F}" presName="sibTrans" presStyleCnt="0"/>
      <dgm:spPr/>
    </dgm:pt>
    <dgm:pt modelId="{8F1328BE-F663-4329-9420-611659E6795E}" type="pres">
      <dgm:prSet presAssocID="{186A1910-5DBC-4DE4-978D-2C05411CD21C}" presName="compNode" presStyleCnt="0"/>
      <dgm:spPr/>
    </dgm:pt>
    <dgm:pt modelId="{1F3C3860-6149-49AC-A19C-B6B8EF22FB75}" type="pres">
      <dgm:prSet presAssocID="{186A1910-5DBC-4DE4-978D-2C05411CD21C}" presName="iconRect" presStyleLbl="node1" presStyleIdx="1" presStyleCnt="2" custLinFactNeighborX="-45013" custLinFactNeighborY="1452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a:ext>
      </dgm:extLst>
    </dgm:pt>
    <dgm:pt modelId="{1F625032-3904-4BE1-87F6-AFFCFBEC013D}" type="pres">
      <dgm:prSet presAssocID="{186A1910-5DBC-4DE4-978D-2C05411CD21C}" presName="spaceRect" presStyleCnt="0"/>
      <dgm:spPr/>
    </dgm:pt>
    <dgm:pt modelId="{2AF5B50A-A7F2-477E-978E-7AA7FAA221DE}" type="pres">
      <dgm:prSet presAssocID="{186A1910-5DBC-4DE4-978D-2C05411CD21C}" presName="textRect" presStyleLbl="revTx" presStyleIdx="1" presStyleCnt="2">
        <dgm:presLayoutVars>
          <dgm:chMax val="1"/>
          <dgm:chPref val="1"/>
        </dgm:presLayoutVars>
      </dgm:prSet>
      <dgm:spPr/>
    </dgm:pt>
  </dgm:ptLst>
  <dgm:cxnLst>
    <dgm:cxn modelId="{5DAB2423-991C-4724-B4A0-DCEF258EC817}" type="presOf" srcId="{EE9E922B-CDCF-46E9-ADCA-A5F064ABBA4C}" destId="{F440949B-21BF-49C3-A02D-5A9D7D9F9261}" srcOrd="0" destOrd="0" presId="urn:microsoft.com/office/officeart/2018/2/layout/IconLabelList"/>
    <dgm:cxn modelId="{B1ADF25E-D82B-40B2-9435-142E1C24043A}" type="presOf" srcId="{B002CCCE-6F99-4777-982D-2AEE3DF940C0}" destId="{9D8495E2-C1F4-4561-9E6F-A99EA2BF3259}" srcOrd="0" destOrd="0" presId="urn:microsoft.com/office/officeart/2018/2/layout/IconLabelList"/>
    <dgm:cxn modelId="{01ABAD66-CEF3-4A03-93E0-8F83897FB11D}" srcId="{B002CCCE-6F99-4777-982D-2AEE3DF940C0}" destId="{EE9E922B-CDCF-46E9-ADCA-A5F064ABBA4C}" srcOrd="0" destOrd="0" parTransId="{3D735768-27B6-4143-944B-742ED6FD94C8}" sibTransId="{E68E1869-B2FB-499A-A1F0-DAF4D0BA8A8F}"/>
    <dgm:cxn modelId="{AC3C56A1-401B-4C5B-BAEA-7013AC93476F}" srcId="{B002CCCE-6F99-4777-982D-2AEE3DF940C0}" destId="{186A1910-5DBC-4DE4-978D-2C05411CD21C}" srcOrd="1" destOrd="0" parTransId="{7F919AD5-C13A-4730-9C17-F516C780F67C}" sibTransId="{618EF09C-5339-401E-A43B-1671CB47195D}"/>
    <dgm:cxn modelId="{6E07A5E1-9D07-4A19-844C-E4E716528CC2}" type="presOf" srcId="{186A1910-5DBC-4DE4-978D-2C05411CD21C}" destId="{2AF5B50A-A7F2-477E-978E-7AA7FAA221DE}" srcOrd="0" destOrd="0" presId="urn:microsoft.com/office/officeart/2018/2/layout/IconLabelList"/>
    <dgm:cxn modelId="{EAEEA777-CDB0-43A7-AC1B-1DBF3FBD4423}" type="presParOf" srcId="{9D8495E2-C1F4-4561-9E6F-A99EA2BF3259}" destId="{57E6BC6E-23A5-449C-9617-46CDB0301F28}" srcOrd="0" destOrd="0" presId="urn:microsoft.com/office/officeart/2018/2/layout/IconLabelList"/>
    <dgm:cxn modelId="{9BC217EA-5095-409F-9E92-4D4079D806DA}" type="presParOf" srcId="{57E6BC6E-23A5-449C-9617-46CDB0301F28}" destId="{FF8083E8-8B2E-4A9F-9099-847106A9228A}" srcOrd="0" destOrd="0" presId="urn:microsoft.com/office/officeart/2018/2/layout/IconLabelList"/>
    <dgm:cxn modelId="{81E4717D-56FC-4D60-8CB4-EEF6A0056D50}" type="presParOf" srcId="{57E6BC6E-23A5-449C-9617-46CDB0301F28}" destId="{001B97B1-BEA7-4B9C-913E-C19462947AF2}" srcOrd="1" destOrd="0" presId="urn:microsoft.com/office/officeart/2018/2/layout/IconLabelList"/>
    <dgm:cxn modelId="{79289F9D-4BB8-461E-A3DA-3A00DD4A1E56}" type="presParOf" srcId="{57E6BC6E-23A5-449C-9617-46CDB0301F28}" destId="{F440949B-21BF-49C3-A02D-5A9D7D9F9261}" srcOrd="2" destOrd="0" presId="urn:microsoft.com/office/officeart/2018/2/layout/IconLabelList"/>
    <dgm:cxn modelId="{7DDBFA2A-4AC9-4373-8112-C12133E48F83}" type="presParOf" srcId="{9D8495E2-C1F4-4561-9E6F-A99EA2BF3259}" destId="{C6A003FB-6AC9-47AA-8DD3-E80213DAAC7D}" srcOrd="1" destOrd="0" presId="urn:microsoft.com/office/officeart/2018/2/layout/IconLabelList"/>
    <dgm:cxn modelId="{E35E056F-C899-47AA-A96B-A0DE0D522ACB}" type="presParOf" srcId="{9D8495E2-C1F4-4561-9E6F-A99EA2BF3259}" destId="{8F1328BE-F663-4329-9420-611659E6795E}" srcOrd="2" destOrd="0" presId="urn:microsoft.com/office/officeart/2018/2/layout/IconLabelList"/>
    <dgm:cxn modelId="{B8B38B42-0568-4036-82B6-65BCE5162295}" type="presParOf" srcId="{8F1328BE-F663-4329-9420-611659E6795E}" destId="{1F3C3860-6149-49AC-A19C-B6B8EF22FB75}" srcOrd="0" destOrd="0" presId="urn:microsoft.com/office/officeart/2018/2/layout/IconLabelList"/>
    <dgm:cxn modelId="{60B5EB34-1170-4992-8EC0-E9491B9DA2E4}" type="presParOf" srcId="{8F1328BE-F663-4329-9420-611659E6795E}" destId="{1F625032-3904-4BE1-87F6-AFFCFBEC013D}" srcOrd="1" destOrd="0" presId="urn:microsoft.com/office/officeart/2018/2/layout/IconLabelList"/>
    <dgm:cxn modelId="{07784B1D-4035-40CC-ABBE-999E8447A950}" type="presParOf" srcId="{8F1328BE-F663-4329-9420-611659E6795E}" destId="{2AF5B50A-A7F2-477E-978E-7AA7FAA221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1D61A-4992-4FFF-8491-41E80A3AF51A}"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B7FACA03-886F-49A9-8087-EA9D17763CCF}">
      <dgm:prSet/>
      <dgm:spPr/>
      <dgm:t>
        <a:bodyPr/>
        <a:lstStyle/>
        <a:p>
          <a:r>
            <a:rPr lang="en-US"/>
            <a:t>Use only spectra as the explanatory variable</a:t>
          </a:r>
        </a:p>
      </dgm:t>
    </dgm:pt>
    <dgm:pt modelId="{C6BA1F1C-1199-4F42-BB73-DD614A704180}" type="parTrans" cxnId="{B62F68B2-853B-4730-A64C-BF4B5BB66583}">
      <dgm:prSet/>
      <dgm:spPr/>
      <dgm:t>
        <a:bodyPr/>
        <a:lstStyle/>
        <a:p>
          <a:endParaRPr lang="en-US"/>
        </a:p>
      </dgm:t>
    </dgm:pt>
    <dgm:pt modelId="{358A8A72-2B98-48ED-86A9-BA9E72019D18}" type="sibTrans" cxnId="{B62F68B2-853B-4730-A64C-BF4B5BB66583}">
      <dgm:prSet phldrT="01" phldr="0"/>
      <dgm:spPr/>
      <dgm:t>
        <a:bodyPr/>
        <a:lstStyle/>
        <a:p>
          <a:r>
            <a:rPr lang="en-US"/>
            <a:t>01</a:t>
          </a:r>
        </a:p>
      </dgm:t>
    </dgm:pt>
    <dgm:pt modelId="{3FEBCC77-4330-4D60-BA9F-28EB4FCD39EB}">
      <dgm:prSet/>
      <dgm:spPr/>
      <dgm:t>
        <a:bodyPr/>
        <a:lstStyle/>
        <a:p>
          <a:r>
            <a:rPr lang="en-US"/>
            <a:t>Use spectra and include age a covariate</a:t>
          </a:r>
        </a:p>
      </dgm:t>
    </dgm:pt>
    <dgm:pt modelId="{EA02C454-FCF1-4D73-B754-F6C16545BB8B}" type="parTrans" cxnId="{D7C09E25-E979-4BFA-8C93-5692E31C7149}">
      <dgm:prSet/>
      <dgm:spPr/>
      <dgm:t>
        <a:bodyPr/>
        <a:lstStyle/>
        <a:p>
          <a:endParaRPr lang="en-US"/>
        </a:p>
      </dgm:t>
    </dgm:pt>
    <dgm:pt modelId="{53386898-CEDC-4F42-A2D2-78379D4AE2CF}" type="sibTrans" cxnId="{D7C09E25-E979-4BFA-8C93-5692E31C7149}">
      <dgm:prSet phldrT="02" phldr="0"/>
      <dgm:spPr/>
      <dgm:t>
        <a:bodyPr/>
        <a:lstStyle/>
        <a:p>
          <a:r>
            <a:rPr lang="en-US"/>
            <a:t>02</a:t>
          </a:r>
        </a:p>
      </dgm:t>
    </dgm:pt>
    <dgm:pt modelId="{D7ED8905-2913-43F6-99D7-992624E29026}">
      <dgm:prSet/>
      <dgm:spPr/>
      <dgm:t>
        <a:bodyPr/>
        <a:lstStyle/>
        <a:p>
          <a:r>
            <a:rPr lang="en-US"/>
            <a:t>Elucidate the importance of aging</a:t>
          </a:r>
        </a:p>
      </dgm:t>
    </dgm:pt>
    <dgm:pt modelId="{A1220411-3012-4D31-A014-EED709E241AB}" type="parTrans" cxnId="{56A04729-DB9D-431E-BCF3-1A30491A6B1E}">
      <dgm:prSet/>
      <dgm:spPr/>
      <dgm:t>
        <a:bodyPr/>
        <a:lstStyle/>
        <a:p>
          <a:endParaRPr lang="en-US"/>
        </a:p>
      </dgm:t>
    </dgm:pt>
    <dgm:pt modelId="{17268896-1E08-42F9-963F-89C27EBF9C27}" type="sibTrans" cxnId="{56A04729-DB9D-431E-BCF3-1A30491A6B1E}">
      <dgm:prSet/>
      <dgm:spPr/>
      <dgm:t>
        <a:bodyPr/>
        <a:lstStyle/>
        <a:p>
          <a:endParaRPr lang="en-US"/>
        </a:p>
      </dgm:t>
    </dgm:pt>
    <dgm:pt modelId="{B7AFCEEE-0493-493B-B145-3D1802518158}" type="pres">
      <dgm:prSet presAssocID="{D301D61A-4992-4FFF-8491-41E80A3AF51A}" presName="Name0" presStyleCnt="0">
        <dgm:presLayoutVars>
          <dgm:animLvl val="lvl"/>
          <dgm:resizeHandles val="exact"/>
        </dgm:presLayoutVars>
      </dgm:prSet>
      <dgm:spPr/>
    </dgm:pt>
    <dgm:pt modelId="{CE8008F1-BA90-43FF-9F28-00EF230273FD}" type="pres">
      <dgm:prSet presAssocID="{B7FACA03-886F-49A9-8087-EA9D17763CCF}" presName="compositeNode" presStyleCnt="0">
        <dgm:presLayoutVars>
          <dgm:bulletEnabled val="1"/>
        </dgm:presLayoutVars>
      </dgm:prSet>
      <dgm:spPr/>
    </dgm:pt>
    <dgm:pt modelId="{4D7D2310-EAB5-41CC-BA44-BBE33F287FD9}" type="pres">
      <dgm:prSet presAssocID="{B7FACA03-886F-49A9-8087-EA9D17763CCF}" presName="bgRect" presStyleLbl="alignNode1" presStyleIdx="0" presStyleCnt="2"/>
      <dgm:spPr/>
    </dgm:pt>
    <dgm:pt modelId="{FFE1F7A2-CB76-433B-ACE6-65F16393EB25}" type="pres">
      <dgm:prSet presAssocID="{358A8A72-2B98-48ED-86A9-BA9E72019D18}" presName="sibTransNodeRect" presStyleLbl="alignNode1" presStyleIdx="0" presStyleCnt="2">
        <dgm:presLayoutVars>
          <dgm:chMax val="0"/>
          <dgm:bulletEnabled val="1"/>
        </dgm:presLayoutVars>
      </dgm:prSet>
      <dgm:spPr/>
    </dgm:pt>
    <dgm:pt modelId="{32B05F2D-9563-48E3-A4FB-6E25C64280E4}" type="pres">
      <dgm:prSet presAssocID="{B7FACA03-886F-49A9-8087-EA9D17763CCF}" presName="nodeRect" presStyleLbl="alignNode1" presStyleIdx="0" presStyleCnt="2">
        <dgm:presLayoutVars>
          <dgm:bulletEnabled val="1"/>
        </dgm:presLayoutVars>
      </dgm:prSet>
      <dgm:spPr/>
    </dgm:pt>
    <dgm:pt modelId="{639DCA50-A4E0-40DF-B9A9-F2F3922FA7F0}" type="pres">
      <dgm:prSet presAssocID="{358A8A72-2B98-48ED-86A9-BA9E72019D18}" presName="sibTrans" presStyleCnt="0"/>
      <dgm:spPr/>
    </dgm:pt>
    <dgm:pt modelId="{864E40F4-CC13-4F58-8011-43581BAFFC14}" type="pres">
      <dgm:prSet presAssocID="{3FEBCC77-4330-4D60-BA9F-28EB4FCD39EB}" presName="compositeNode" presStyleCnt="0">
        <dgm:presLayoutVars>
          <dgm:bulletEnabled val="1"/>
        </dgm:presLayoutVars>
      </dgm:prSet>
      <dgm:spPr/>
    </dgm:pt>
    <dgm:pt modelId="{A1A312D6-7383-430C-B608-6CFB64ACAAEF}" type="pres">
      <dgm:prSet presAssocID="{3FEBCC77-4330-4D60-BA9F-28EB4FCD39EB}" presName="bgRect" presStyleLbl="alignNode1" presStyleIdx="1" presStyleCnt="2"/>
      <dgm:spPr/>
    </dgm:pt>
    <dgm:pt modelId="{8364BF3D-FF3B-482E-B8DE-99E364B56595}" type="pres">
      <dgm:prSet presAssocID="{53386898-CEDC-4F42-A2D2-78379D4AE2CF}" presName="sibTransNodeRect" presStyleLbl="alignNode1" presStyleIdx="1" presStyleCnt="2">
        <dgm:presLayoutVars>
          <dgm:chMax val="0"/>
          <dgm:bulletEnabled val="1"/>
        </dgm:presLayoutVars>
      </dgm:prSet>
      <dgm:spPr/>
    </dgm:pt>
    <dgm:pt modelId="{9F104A50-86DE-4A7D-B2F0-75A0CF086EB6}" type="pres">
      <dgm:prSet presAssocID="{3FEBCC77-4330-4D60-BA9F-28EB4FCD39EB}" presName="nodeRect" presStyleLbl="alignNode1" presStyleIdx="1" presStyleCnt="2">
        <dgm:presLayoutVars>
          <dgm:bulletEnabled val="1"/>
        </dgm:presLayoutVars>
      </dgm:prSet>
      <dgm:spPr/>
    </dgm:pt>
  </dgm:ptLst>
  <dgm:cxnLst>
    <dgm:cxn modelId="{BE8E1D11-2785-4BC1-89C6-F7D60B1DB6C9}" type="presOf" srcId="{B7FACA03-886F-49A9-8087-EA9D17763CCF}" destId="{32B05F2D-9563-48E3-A4FB-6E25C64280E4}" srcOrd="1" destOrd="0" presId="urn:microsoft.com/office/officeart/2016/7/layout/LinearBlockProcessNumbered"/>
    <dgm:cxn modelId="{D7C09E25-E979-4BFA-8C93-5692E31C7149}" srcId="{D301D61A-4992-4FFF-8491-41E80A3AF51A}" destId="{3FEBCC77-4330-4D60-BA9F-28EB4FCD39EB}" srcOrd="1" destOrd="0" parTransId="{EA02C454-FCF1-4D73-B754-F6C16545BB8B}" sibTransId="{53386898-CEDC-4F42-A2D2-78379D4AE2CF}"/>
    <dgm:cxn modelId="{6CA7A027-3B0C-4136-9860-D014998EBA6B}" type="presOf" srcId="{B7FACA03-886F-49A9-8087-EA9D17763CCF}" destId="{4D7D2310-EAB5-41CC-BA44-BBE33F287FD9}" srcOrd="0" destOrd="0" presId="urn:microsoft.com/office/officeart/2016/7/layout/LinearBlockProcessNumbered"/>
    <dgm:cxn modelId="{56A04729-DB9D-431E-BCF3-1A30491A6B1E}" srcId="{3FEBCC77-4330-4D60-BA9F-28EB4FCD39EB}" destId="{D7ED8905-2913-43F6-99D7-992624E29026}" srcOrd="0" destOrd="0" parTransId="{A1220411-3012-4D31-A014-EED709E241AB}" sibTransId="{17268896-1E08-42F9-963F-89C27EBF9C27}"/>
    <dgm:cxn modelId="{AC38C73B-AE6B-45D9-A773-01B83B140A82}" type="presOf" srcId="{D7ED8905-2913-43F6-99D7-992624E29026}" destId="{9F104A50-86DE-4A7D-B2F0-75A0CF086EB6}" srcOrd="0" destOrd="1" presId="urn:microsoft.com/office/officeart/2016/7/layout/LinearBlockProcessNumbered"/>
    <dgm:cxn modelId="{D91EB553-C295-4B8C-B53E-FD7E51248C75}" type="presOf" srcId="{358A8A72-2B98-48ED-86A9-BA9E72019D18}" destId="{FFE1F7A2-CB76-433B-ACE6-65F16393EB25}" srcOrd="0" destOrd="0" presId="urn:microsoft.com/office/officeart/2016/7/layout/LinearBlockProcessNumbered"/>
    <dgm:cxn modelId="{A54B8F92-452E-4AA5-B30B-8AA2B7836BEA}" type="presOf" srcId="{53386898-CEDC-4F42-A2D2-78379D4AE2CF}" destId="{8364BF3D-FF3B-482E-B8DE-99E364B56595}" srcOrd="0" destOrd="0" presId="urn:microsoft.com/office/officeart/2016/7/layout/LinearBlockProcessNumbered"/>
    <dgm:cxn modelId="{EC157F98-1232-4CDF-95AF-E4A53FCFF207}" type="presOf" srcId="{3FEBCC77-4330-4D60-BA9F-28EB4FCD39EB}" destId="{A1A312D6-7383-430C-B608-6CFB64ACAAEF}" srcOrd="0" destOrd="0" presId="urn:microsoft.com/office/officeart/2016/7/layout/LinearBlockProcessNumbered"/>
    <dgm:cxn modelId="{B62F68B2-853B-4730-A64C-BF4B5BB66583}" srcId="{D301D61A-4992-4FFF-8491-41E80A3AF51A}" destId="{B7FACA03-886F-49A9-8087-EA9D17763CCF}" srcOrd="0" destOrd="0" parTransId="{C6BA1F1C-1199-4F42-BB73-DD614A704180}" sibTransId="{358A8A72-2B98-48ED-86A9-BA9E72019D18}"/>
    <dgm:cxn modelId="{58A41DEE-58D1-4AEA-8D8A-100A7F613CBF}" type="presOf" srcId="{D301D61A-4992-4FFF-8491-41E80A3AF51A}" destId="{B7AFCEEE-0493-493B-B145-3D1802518158}" srcOrd="0" destOrd="0" presId="urn:microsoft.com/office/officeart/2016/7/layout/LinearBlockProcessNumbered"/>
    <dgm:cxn modelId="{5D1150FC-F32D-4E54-A179-895FDB5D9518}" type="presOf" srcId="{3FEBCC77-4330-4D60-BA9F-28EB4FCD39EB}" destId="{9F104A50-86DE-4A7D-B2F0-75A0CF086EB6}" srcOrd="1" destOrd="0" presId="urn:microsoft.com/office/officeart/2016/7/layout/LinearBlockProcessNumbered"/>
    <dgm:cxn modelId="{D28C6E17-B0C2-4DA0-B39B-21F28B4292DC}" type="presParOf" srcId="{B7AFCEEE-0493-493B-B145-3D1802518158}" destId="{CE8008F1-BA90-43FF-9F28-00EF230273FD}" srcOrd="0" destOrd="0" presId="urn:microsoft.com/office/officeart/2016/7/layout/LinearBlockProcessNumbered"/>
    <dgm:cxn modelId="{356238CF-25DE-49CF-A5EF-DC33DAA32699}" type="presParOf" srcId="{CE8008F1-BA90-43FF-9F28-00EF230273FD}" destId="{4D7D2310-EAB5-41CC-BA44-BBE33F287FD9}" srcOrd="0" destOrd="0" presId="urn:microsoft.com/office/officeart/2016/7/layout/LinearBlockProcessNumbered"/>
    <dgm:cxn modelId="{9ECDEDAC-DFE1-48A7-B9F2-403021628CF7}" type="presParOf" srcId="{CE8008F1-BA90-43FF-9F28-00EF230273FD}" destId="{FFE1F7A2-CB76-433B-ACE6-65F16393EB25}" srcOrd="1" destOrd="0" presId="urn:microsoft.com/office/officeart/2016/7/layout/LinearBlockProcessNumbered"/>
    <dgm:cxn modelId="{261EC270-44EE-47F7-A36A-B770B2E96E82}" type="presParOf" srcId="{CE8008F1-BA90-43FF-9F28-00EF230273FD}" destId="{32B05F2D-9563-48E3-A4FB-6E25C64280E4}" srcOrd="2" destOrd="0" presId="urn:microsoft.com/office/officeart/2016/7/layout/LinearBlockProcessNumbered"/>
    <dgm:cxn modelId="{8861A547-441B-4DCF-A4C1-ADD8684567CC}" type="presParOf" srcId="{B7AFCEEE-0493-493B-B145-3D1802518158}" destId="{639DCA50-A4E0-40DF-B9A9-F2F3922FA7F0}" srcOrd="1" destOrd="0" presId="urn:microsoft.com/office/officeart/2016/7/layout/LinearBlockProcessNumbered"/>
    <dgm:cxn modelId="{F375F9C7-B08E-4A47-8719-7A789AA11C2C}" type="presParOf" srcId="{B7AFCEEE-0493-493B-B145-3D1802518158}" destId="{864E40F4-CC13-4F58-8011-43581BAFFC14}" srcOrd="2" destOrd="0" presId="urn:microsoft.com/office/officeart/2016/7/layout/LinearBlockProcessNumbered"/>
    <dgm:cxn modelId="{C4B36FED-73C7-4BCF-9DAE-7A3985754AAE}" type="presParOf" srcId="{864E40F4-CC13-4F58-8011-43581BAFFC14}" destId="{A1A312D6-7383-430C-B608-6CFB64ACAAEF}" srcOrd="0" destOrd="0" presId="urn:microsoft.com/office/officeart/2016/7/layout/LinearBlockProcessNumbered"/>
    <dgm:cxn modelId="{668A7937-6E77-47AC-B01E-9103D8B88851}" type="presParOf" srcId="{864E40F4-CC13-4F58-8011-43581BAFFC14}" destId="{8364BF3D-FF3B-482E-B8DE-99E364B56595}" srcOrd="1" destOrd="0" presId="urn:microsoft.com/office/officeart/2016/7/layout/LinearBlockProcessNumbered"/>
    <dgm:cxn modelId="{89521839-8901-4907-B3C2-6C2A68E98E06}" type="presParOf" srcId="{864E40F4-CC13-4F58-8011-43581BAFFC14}" destId="{9F104A50-86DE-4A7D-B2F0-75A0CF086EB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BB751-9EB8-4DEA-83BD-A8D3170922E7}"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E11B9692-7AA5-4396-A0D0-FA2521D658BF}">
      <dgm:prSet/>
      <dgm:spPr/>
      <dgm:t>
        <a:bodyPr/>
        <a:lstStyle/>
        <a:p>
          <a:r>
            <a:rPr lang="en-US"/>
            <a:t>Determine general patterns of spectral change for lichen. </a:t>
          </a:r>
        </a:p>
      </dgm:t>
    </dgm:pt>
    <dgm:pt modelId="{D431D9CE-BCC9-47AB-816E-D38CB8C075AB}" type="parTrans" cxnId="{0B13F017-605B-4E25-92B7-01A26F773CE9}">
      <dgm:prSet/>
      <dgm:spPr/>
      <dgm:t>
        <a:bodyPr/>
        <a:lstStyle/>
        <a:p>
          <a:endParaRPr lang="en-US"/>
        </a:p>
      </dgm:t>
    </dgm:pt>
    <dgm:pt modelId="{FF06F0AB-1D47-41C3-ABA2-B1FA1E400D2F}" type="sibTrans" cxnId="{0B13F017-605B-4E25-92B7-01A26F773CE9}">
      <dgm:prSet/>
      <dgm:spPr/>
      <dgm:t>
        <a:bodyPr/>
        <a:lstStyle/>
        <a:p>
          <a:endParaRPr lang="en-US"/>
        </a:p>
      </dgm:t>
    </dgm:pt>
    <dgm:pt modelId="{783C9255-BCF4-4EE9-9ADD-B65FF8A2E20F}">
      <dgm:prSet/>
      <dgm:spPr/>
      <dgm:t>
        <a:bodyPr/>
        <a:lstStyle/>
        <a:p>
          <a:r>
            <a:rPr lang="en-US"/>
            <a:t>Increase the pool of data that can be used to assess modern lichen diversity.</a:t>
          </a:r>
        </a:p>
      </dgm:t>
    </dgm:pt>
    <dgm:pt modelId="{3AC337D4-B8F6-4C76-96C5-5B01E5AF2977}" type="parTrans" cxnId="{A702C93A-5FCE-49B5-859C-C939CD2BE85B}">
      <dgm:prSet/>
      <dgm:spPr/>
      <dgm:t>
        <a:bodyPr/>
        <a:lstStyle/>
        <a:p>
          <a:endParaRPr lang="en-US"/>
        </a:p>
      </dgm:t>
    </dgm:pt>
    <dgm:pt modelId="{57F0A2A8-83EE-4F30-802B-5BD196F2EDE5}" type="sibTrans" cxnId="{A702C93A-5FCE-49B5-859C-C939CD2BE85B}">
      <dgm:prSet/>
      <dgm:spPr/>
      <dgm:t>
        <a:bodyPr/>
        <a:lstStyle/>
        <a:p>
          <a:endParaRPr lang="en-US"/>
        </a:p>
      </dgm:t>
    </dgm:pt>
    <dgm:pt modelId="{42740141-6E57-459F-ACDA-EAEF8867472D}" type="pres">
      <dgm:prSet presAssocID="{52FBB751-9EB8-4DEA-83BD-A8D3170922E7}" presName="outerComposite" presStyleCnt="0">
        <dgm:presLayoutVars>
          <dgm:chMax val="5"/>
          <dgm:dir/>
          <dgm:resizeHandles val="exact"/>
        </dgm:presLayoutVars>
      </dgm:prSet>
      <dgm:spPr/>
    </dgm:pt>
    <dgm:pt modelId="{5B7B8A4B-5BBA-413F-AFAC-F5088A886F47}" type="pres">
      <dgm:prSet presAssocID="{52FBB751-9EB8-4DEA-83BD-A8D3170922E7}" presName="dummyMaxCanvas" presStyleCnt="0">
        <dgm:presLayoutVars/>
      </dgm:prSet>
      <dgm:spPr/>
    </dgm:pt>
    <dgm:pt modelId="{5BC54541-6A31-4DAA-8963-76FD17D0BD2F}" type="pres">
      <dgm:prSet presAssocID="{52FBB751-9EB8-4DEA-83BD-A8D3170922E7}" presName="TwoNodes_1" presStyleLbl="node1" presStyleIdx="0" presStyleCnt="2">
        <dgm:presLayoutVars>
          <dgm:bulletEnabled val="1"/>
        </dgm:presLayoutVars>
      </dgm:prSet>
      <dgm:spPr/>
    </dgm:pt>
    <dgm:pt modelId="{4C70F4E3-8D4C-4869-87B0-AA4EDD5716AB}" type="pres">
      <dgm:prSet presAssocID="{52FBB751-9EB8-4DEA-83BD-A8D3170922E7}" presName="TwoNodes_2" presStyleLbl="node1" presStyleIdx="1" presStyleCnt="2">
        <dgm:presLayoutVars>
          <dgm:bulletEnabled val="1"/>
        </dgm:presLayoutVars>
      </dgm:prSet>
      <dgm:spPr/>
    </dgm:pt>
    <dgm:pt modelId="{3DFAC03D-DF67-4D1F-913C-4142214CE7C2}" type="pres">
      <dgm:prSet presAssocID="{52FBB751-9EB8-4DEA-83BD-A8D3170922E7}" presName="TwoConn_1-2" presStyleLbl="fgAccFollowNode1" presStyleIdx="0" presStyleCnt="1">
        <dgm:presLayoutVars>
          <dgm:bulletEnabled val="1"/>
        </dgm:presLayoutVars>
      </dgm:prSet>
      <dgm:spPr/>
    </dgm:pt>
    <dgm:pt modelId="{2230DFEC-E9F3-4945-93ED-CB7C346F6A59}" type="pres">
      <dgm:prSet presAssocID="{52FBB751-9EB8-4DEA-83BD-A8D3170922E7}" presName="TwoNodes_1_text" presStyleLbl="node1" presStyleIdx="1" presStyleCnt="2">
        <dgm:presLayoutVars>
          <dgm:bulletEnabled val="1"/>
        </dgm:presLayoutVars>
      </dgm:prSet>
      <dgm:spPr/>
    </dgm:pt>
    <dgm:pt modelId="{4F1B8982-18C1-47CE-84D0-57FE6AD6B6C5}" type="pres">
      <dgm:prSet presAssocID="{52FBB751-9EB8-4DEA-83BD-A8D3170922E7}" presName="TwoNodes_2_text" presStyleLbl="node1" presStyleIdx="1" presStyleCnt="2">
        <dgm:presLayoutVars>
          <dgm:bulletEnabled val="1"/>
        </dgm:presLayoutVars>
      </dgm:prSet>
      <dgm:spPr/>
    </dgm:pt>
  </dgm:ptLst>
  <dgm:cxnLst>
    <dgm:cxn modelId="{0B13F017-605B-4E25-92B7-01A26F773CE9}" srcId="{52FBB751-9EB8-4DEA-83BD-A8D3170922E7}" destId="{E11B9692-7AA5-4396-A0D0-FA2521D658BF}" srcOrd="0" destOrd="0" parTransId="{D431D9CE-BCC9-47AB-816E-D38CB8C075AB}" sibTransId="{FF06F0AB-1D47-41C3-ABA2-B1FA1E400D2F}"/>
    <dgm:cxn modelId="{B2A16B2D-D3C3-4C80-9F51-0A21B9144830}" type="presOf" srcId="{E11B9692-7AA5-4396-A0D0-FA2521D658BF}" destId="{5BC54541-6A31-4DAA-8963-76FD17D0BD2F}" srcOrd="0" destOrd="0" presId="urn:microsoft.com/office/officeart/2005/8/layout/vProcess5"/>
    <dgm:cxn modelId="{A702C93A-5FCE-49B5-859C-C939CD2BE85B}" srcId="{52FBB751-9EB8-4DEA-83BD-A8D3170922E7}" destId="{783C9255-BCF4-4EE9-9ADD-B65FF8A2E20F}" srcOrd="1" destOrd="0" parTransId="{3AC337D4-B8F6-4C76-96C5-5B01E5AF2977}" sibTransId="{57F0A2A8-83EE-4F30-802B-5BD196F2EDE5}"/>
    <dgm:cxn modelId="{FF877C59-117C-47EF-AEA1-0438029BD48A}" type="presOf" srcId="{52FBB751-9EB8-4DEA-83BD-A8D3170922E7}" destId="{42740141-6E57-459F-ACDA-EAEF8867472D}" srcOrd="0" destOrd="0" presId="urn:microsoft.com/office/officeart/2005/8/layout/vProcess5"/>
    <dgm:cxn modelId="{D0865088-59C5-4A69-8F5A-FF778A101D38}" type="presOf" srcId="{E11B9692-7AA5-4396-A0D0-FA2521D658BF}" destId="{2230DFEC-E9F3-4945-93ED-CB7C346F6A59}" srcOrd="1" destOrd="0" presId="urn:microsoft.com/office/officeart/2005/8/layout/vProcess5"/>
    <dgm:cxn modelId="{AE6A44A2-F038-42B4-ADB7-2ED436A99792}" type="presOf" srcId="{FF06F0AB-1D47-41C3-ABA2-B1FA1E400D2F}" destId="{3DFAC03D-DF67-4D1F-913C-4142214CE7C2}" srcOrd="0" destOrd="0" presId="urn:microsoft.com/office/officeart/2005/8/layout/vProcess5"/>
    <dgm:cxn modelId="{67AABBC0-F7CB-44AE-8982-5E7911FB6D28}" type="presOf" srcId="{783C9255-BCF4-4EE9-9ADD-B65FF8A2E20F}" destId="{4F1B8982-18C1-47CE-84D0-57FE6AD6B6C5}" srcOrd="1" destOrd="0" presId="urn:microsoft.com/office/officeart/2005/8/layout/vProcess5"/>
    <dgm:cxn modelId="{DEF5FDF2-51A8-4A23-963E-98D3EEDCD46D}" type="presOf" srcId="{783C9255-BCF4-4EE9-9ADD-B65FF8A2E20F}" destId="{4C70F4E3-8D4C-4869-87B0-AA4EDD5716AB}" srcOrd="0" destOrd="0" presId="urn:microsoft.com/office/officeart/2005/8/layout/vProcess5"/>
    <dgm:cxn modelId="{CFB6757A-F50D-43E6-9CD1-BA9EA8108BFF}" type="presParOf" srcId="{42740141-6E57-459F-ACDA-EAEF8867472D}" destId="{5B7B8A4B-5BBA-413F-AFAC-F5088A886F47}" srcOrd="0" destOrd="0" presId="urn:microsoft.com/office/officeart/2005/8/layout/vProcess5"/>
    <dgm:cxn modelId="{572AD55A-AB26-4F4A-8F86-8216A33E5D9D}" type="presParOf" srcId="{42740141-6E57-459F-ACDA-EAEF8867472D}" destId="{5BC54541-6A31-4DAA-8963-76FD17D0BD2F}" srcOrd="1" destOrd="0" presId="urn:microsoft.com/office/officeart/2005/8/layout/vProcess5"/>
    <dgm:cxn modelId="{1D82A962-D79D-490B-ADC4-A2569B695835}" type="presParOf" srcId="{42740141-6E57-459F-ACDA-EAEF8867472D}" destId="{4C70F4E3-8D4C-4869-87B0-AA4EDD5716AB}" srcOrd="2" destOrd="0" presId="urn:microsoft.com/office/officeart/2005/8/layout/vProcess5"/>
    <dgm:cxn modelId="{6D1CD84B-A847-42A8-A275-BF6337A5D36E}" type="presParOf" srcId="{42740141-6E57-459F-ACDA-EAEF8867472D}" destId="{3DFAC03D-DF67-4D1F-913C-4142214CE7C2}" srcOrd="3" destOrd="0" presId="urn:microsoft.com/office/officeart/2005/8/layout/vProcess5"/>
    <dgm:cxn modelId="{960921F5-FDB5-434C-97B0-CA52CA31BF2C}" type="presParOf" srcId="{42740141-6E57-459F-ACDA-EAEF8867472D}" destId="{2230DFEC-E9F3-4945-93ED-CB7C346F6A59}" srcOrd="4" destOrd="0" presId="urn:microsoft.com/office/officeart/2005/8/layout/vProcess5"/>
    <dgm:cxn modelId="{0248A312-2031-4688-9E84-A676DB1CC5CC}" type="presParOf" srcId="{42740141-6E57-459F-ACDA-EAEF8867472D}" destId="{4F1B8982-18C1-47CE-84D0-57FE6AD6B6C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BC3DBB-A861-4BF2-96B6-13F08B76A2A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ED8CDF1-D8E8-423D-A42A-E76E614A09E4}">
      <dgm:prSet phldrT="[Text]"/>
      <dgm:spPr/>
      <dgm:t>
        <a:bodyPr/>
        <a:lstStyle/>
        <a:p>
          <a:r>
            <a:rPr lang="en-US" dirty="0"/>
            <a:t>Summer</a:t>
          </a:r>
        </a:p>
      </dgm:t>
    </dgm:pt>
    <dgm:pt modelId="{41675DEC-F155-4EE6-8F86-52C1BD9606D8}" type="parTrans" cxnId="{CAAF12D7-184B-4AF4-B47D-BFF6C57C1BA2}">
      <dgm:prSet/>
      <dgm:spPr/>
      <dgm:t>
        <a:bodyPr/>
        <a:lstStyle/>
        <a:p>
          <a:endParaRPr lang="en-US"/>
        </a:p>
      </dgm:t>
    </dgm:pt>
    <dgm:pt modelId="{AA525A9C-F1F0-426F-8916-291C27696765}" type="sibTrans" cxnId="{CAAF12D7-184B-4AF4-B47D-BFF6C57C1BA2}">
      <dgm:prSet/>
      <dgm:spPr/>
      <dgm:t>
        <a:bodyPr/>
        <a:lstStyle/>
        <a:p>
          <a:endParaRPr lang="en-US"/>
        </a:p>
      </dgm:t>
    </dgm:pt>
    <dgm:pt modelId="{2FCE01B5-09B7-49C7-891D-4595010440D3}">
      <dgm:prSet phldrT="[Text]"/>
      <dgm:spPr/>
      <dgm:t>
        <a:bodyPr/>
        <a:lstStyle/>
        <a:p>
          <a:r>
            <a:rPr lang="en-US" dirty="0"/>
            <a:t>Start analysis</a:t>
          </a:r>
        </a:p>
      </dgm:t>
    </dgm:pt>
    <dgm:pt modelId="{433AA0D7-CABB-4893-ACDC-453EBD8C7D25}" type="parTrans" cxnId="{865B0B9A-98A1-432C-9C16-9D5FC2AD0E3B}">
      <dgm:prSet/>
      <dgm:spPr/>
      <dgm:t>
        <a:bodyPr/>
        <a:lstStyle/>
        <a:p>
          <a:endParaRPr lang="en-US"/>
        </a:p>
      </dgm:t>
    </dgm:pt>
    <dgm:pt modelId="{ADE72807-1B5E-4056-99AF-9FC474E8C640}" type="sibTrans" cxnId="{865B0B9A-98A1-432C-9C16-9D5FC2AD0E3B}">
      <dgm:prSet/>
      <dgm:spPr/>
      <dgm:t>
        <a:bodyPr/>
        <a:lstStyle/>
        <a:p>
          <a:endParaRPr lang="en-US"/>
        </a:p>
      </dgm:t>
    </dgm:pt>
    <dgm:pt modelId="{56146E76-037D-4562-842A-D04A731E3BF1}">
      <dgm:prSet phldrT="[Text]"/>
      <dgm:spPr/>
      <dgm:t>
        <a:bodyPr/>
        <a:lstStyle/>
        <a:p>
          <a:r>
            <a:rPr lang="en-US" dirty="0"/>
            <a:t>Respond to reviews for </a:t>
          </a:r>
          <a:r>
            <a:rPr lang="en-US" i="1" dirty="0"/>
            <a:t>Dryas </a:t>
          </a:r>
          <a:r>
            <a:rPr lang="en-US" i="0" dirty="0"/>
            <a:t>manuscript</a:t>
          </a:r>
          <a:endParaRPr lang="en-US" dirty="0"/>
        </a:p>
      </dgm:t>
    </dgm:pt>
    <dgm:pt modelId="{3E33ED0B-6F99-4146-A79F-982E1AF4D02C}" type="parTrans" cxnId="{34CF4E46-2BC6-4829-9720-6F89967365CA}">
      <dgm:prSet/>
      <dgm:spPr/>
      <dgm:t>
        <a:bodyPr/>
        <a:lstStyle/>
        <a:p>
          <a:endParaRPr lang="en-US"/>
        </a:p>
      </dgm:t>
    </dgm:pt>
    <dgm:pt modelId="{C8C7CA70-9292-4AE7-B3A0-44533F989130}" type="sibTrans" cxnId="{34CF4E46-2BC6-4829-9720-6F89967365CA}">
      <dgm:prSet/>
      <dgm:spPr/>
      <dgm:t>
        <a:bodyPr/>
        <a:lstStyle/>
        <a:p>
          <a:endParaRPr lang="en-US"/>
        </a:p>
      </dgm:t>
    </dgm:pt>
    <dgm:pt modelId="{E3DAC328-9579-4532-A2F3-4AE3A27E0D76}">
      <dgm:prSet phldrT="[Text]"/>
      <dgm:spPr/>
      <dgm:t>
        <a:bodyPr/>
        <a:lstStyle/>
        <a:p>
          <a:r>
            <a:rPr lang="en-US" dirty="0"/>
            <a:t>Fall</a:t>
          </a:r>
        </a:p>
      </dgm:t>
    </dgm:pt>
    <dgm:pt modelId="{D5FE0C2A-FA06-4AF1-AB12-981D9BFE72B0}" type="parTrans" cxnId="{D1892A59-F4D5-45D5-910D-6D726BEA68DF}">
      <dgm:prSet/>
      <dgm:spPr/>
      <dgm:t>
        <a:bodyPr/>
        <a:lstStyle/>
        <a:p>
          <a:endParaRPr lang="en-US"/>
        </a:p>
      </dgm:t>
    </dgm:pt>
    <dgm:pt modelId="{CECF6BF8-BFDC-4F8C-9725-54CDF4F01FE5}" type="sibTrans" cxnId="{D1892A59-F4D5-45D5-910D-6D726BEA68DF}">
      <dgm:prSet/>
      <dgm:spPr/>
      <dgm:t>
        <a:bodyPr/>
        <a:lstStyle/>
        <a:p>
          <a:endParaRPr lang="en-US"/>
        </a:p>
      </dgm:t>
    </dgm:pt>
    <dgm:pt modelId="{3AF4C2E0-035F-4AD6-AA3D-FB24FC5874F2}">
      <dgm:prSet phldrT="[Text]"/>
      <dgm:spPr/>
      <dgm:t>
        <a:bodyPr/>
        <a:lstStyle/>
        <a:p>
          <a:r>
            <a:rPr lang="en-US" dirty="0"/>
            <a:t>Finish analysis</a:t>
          </a:r>
        </a:p>
      </dgm:t>
    </dgm:pt>
    <dgm:pt modelId="{921E089B-92F3-4873-A6B2-3D578E934BF6}" type="parTrans" cxnId="{147D36D1-19A3-4A07-AF00-46C741B0C8D9}">
      <dgm:prSet/>
      <dgm:spPr/>
      <dgm:t>
        <a:bodyPr/>
        <a:lstStyle/>
        <a:p>
          <a:endParaRPr lang="en-US"/>
        </a:p>
      </dgm:t>
    </dgm:pt>
    <dgm:pt modelId="{7812F74D-CBAF-43B7-B0EE-152F9C0FB988}" type="sibTrans" cxnId="{147D36D1-19A3-4A07-AF00-46C741B0C8D9}">
      <dgm:prSet/>
      <dgm:spPr/>
      <dgm:t>
        <a:bodyPr/>
        <a:lstStyle/>
        <a:p>
          <a:endParaRPr lang="en-US"/>
        </a:p>
      </dgm:t>
    </dgm:pt>
    <dgm:pt modelId="{E45E9557-813F-44CD-979C-1A305BD1A0F4}">
      <dgm:prSet phldrT="[Text]"/>
      <dgm:spPr/>
      <dgm:t>
        <a:bodyPr/>
        <a:lstStyle/>
        <a:p>
          <a:r>
            <a:rPr lang="en-US" dirty="0"/>
            <a:t>Write and submit manuscript</a:t>
          </a:r>
        </a:p>
      </dgm:t>
    </dgm:pt>
    <dgm:pt modelId="{C4F4E479-BC07-457B-84D1-DC02249C38C8}" type="parTrans" cxnId="{64FFAA9C-49D6-4A54-BCEC-48B5108F692C}">
      <dgm:prSet/>
      <dgm:spPr/>
      <dgm:t>
        <a:bodyPr/>
        <a:lstStyle/>
        <a:p>
          <a:endParaRPr lang="en-US"/>
        </a:p>
      </dgm:t>
    </dgm:pt>
    <dgm:pt modelId="{0AF2BC1F-6858-43EF-84A1-FC9E528E7CDD}" type="sibTrans" cxnId="{64FFAA9C-49D6-4A54-BCEC-48B5108F692C}">
      <dgm:prSet/>
      <dgm:spPr/>
      <dgm:t>
        <a:bodyPr/>
        <a:lstStyle/>
        <a:p>
          <a:endParaRPr lang="en-US"/>
        </a:p>
      </dgm:t>
    </dgm:pt>
    <dgm:pt modelId="{933A9C54-A729-4646-A20C-3570C9D8B1F5}" type="pres">
      <dgm:prSet presAssocID="{77BC3DBB-A861-4BF2-96B6-13F08B76A2AE}" presName="linearFlow" presStyleCnt="0">
        <dgm:presLayoutVars>
          <dgm:dir/>
          <dgm:animLvl val="lvl"/>
          <dgm:resizeHandles val="exact"/>
        </dgm:presLayoutVars>
      </dgm:prSet>
      <dgm:spPr/>
    </dgm:pt>
    <dgm:pt modelId="{0FF5E568-0134-49A1-A8EA-F36B9113569B}" type="pres">
      <dgm:prSet presAssocID="{8ED8CDF1-D8E8-423D-A42A-E76E614A09E4}" presName="composite" presStyleCnt="0"/>
      <dgm:spPr/>
    </dgm:pt>
    <dgm:pt modelId="{E3DFF515-8CEB-4B60-9B57-A1A9E11B79D7}" type="pres">
      <dgm:prSet presAssocID="{8ED8CDF1-D8E8-423D-A42A-E76E614A09E4}" presName="parentText" presStyleLbl="alignNode1" presStyleIdx="0" presStyleCnt="2">
        <dgm:presLayoutVars>
          <dgm:chMax val="1"/>
          <dgm:bulletEnabled val="1"/>
        </dgm:presLayoutVars>
      </dgm:prSet>
      <dgm:spPr/>
    </dgm:pt>
    <dgm:pt modelId="{D58A5B80-58BB-4367-953B-BE500BDBE92C}" type="pres">
      <dgm:prSet presAssocID="{8ED8CDF1-D8E8-423D-A42A-E76E614A09E4}" presName="descendantText" presStyleLbl="alignAcc1" presStyleIdx="0" presStyleCnt="2">
        <dgm:presLayoutVars>
          <dgm:bulletEnabled val="1"/>
        </dgm:presLayoutVars>
      </dgm:prSet>
      <dgm:spPr/>
    </dgm:pt>
    <dgm:pt modelId="{F1EFD421-36DE-4791-A724-C40D99D0F641}" type="pres">
      <dgm:prSet presAssocID="{AA525A9C-F1F0-426F-8916-291C27696765}" presName="sp" presStyleCnt="0"/>
      <dgm:spPr/>
    </dgm:pt>
    <dgm:pt modelId="{227B8406-EC36-465A-A701-FE34C8D50B07}" type="pres">
      <dgm:prSet presAssocID="{E3DAC328-9579-4532-A2F3-4AE3A27E0D76}" presName="composite" presStyleCnt="0"/>
      <dgm:spPr/>
    </dgm:pt>
    <dgm:pt modelId="{4DBC6742-37DE-4DDE-927C-D782B2EC278A}" type="pres">
      <dgm:prSet presAssocID="{E3DAC328-9579-4532-A2F3-4AE3A27E0D76}" presName="parentText" presStyleLbl="alignNode1" presStyleIdx="1" presStyleCnt="2">
        <dgm:presLayoutVars>
          <dgm:chMax val="1"/>
          <dgm:bulletEnabled val="1"/>
        </dgm:presLayoutVars>
      </dgm:prSet>
      <dgm:spPr/>
    </dgm:pt>
    <dgm:pt modelId="{A4A1010F-D332-4D90-9EF2-CDBD94AE9993}" type="pres">
      <dgm:prSet presAssocID="{E3DAC328-9579-4532-A2F3-4AE3A27E0D76}" presName="descendantText" presStyleLbl="alignAcc1" presStyleIdx="1" presStyleCnt="2">
        <dgm:presLayoutVars>
          <dgm:bulletEnabled val="1"/>
        </dgm:presLayoutVars>
      </dgm:prSet>
      <dgm:spPr/>
    </dgm:pt>
  </dgm:ptLst>
  <dgm:cxnLst>
    <dgm:cxn modelId="{53EBAE0F-DAFD-4CFB-B8D3-6C295E039AD7}" type="presOf" srcId="{77BC3DBB-A861-4BF2-96B6-13F08B76A2AE}" destId="{933A9C54-A729-4646-A20C-3570C9D8B1F5}" srcOrd="0" destOrd="0" presId="urn:microsoft.com/office/officeart/2005/8/layout/chevron2"/>
    <dgm:cxn modelId="{0B3E7D17-A93F-4FFF-B31C-34949A8BBAB3}" type="presOf" srcId="{E3DAC328-9579-4532-A2F3-4AE3A27E0D76}" destId="{4DBC6742-37DE-4DDE-927C-D782B2EC278A}" srcOrd="0" destOrd="0" presId="urn:microsoft.com/office/officeart/2005/8/layout/chevron2"/>
    <dgm:cxn modelId="{FEA3A418-6610-4EC0-9E14-22B2AE495841}" type="presOf" srcId="{E45E9557-813F-44CD-979C-1A305BD1A0F4}" destId="{A4A1010F-D332-4D90-9EF2-CDBD94AE9993}" srcOrd="0" destOrd="1" presId="urn:microsoft.com/office/officeart/2005/8/layout/chevron2"/>
    <dgm:cxn modelId="{1595E443-7377-4EFF-B5C2-E0FD4975F8D8}" type="presOf" srcId="{56146E76-037D-4562-842A-D04A731E3BF1}" destId="{D58A5B80-58BB-4367-953B-BE500BDBE92C}" srcOrd="0" destOrd="1" presId="urn:microsoft.com/office/officeart/2005/8/layout/chevron2"/>
    <dgm:cxn modelId="{34CF4E46-2BC6-4829-9720-6F89967365CA}" srcId="{8ED8CDF1-D8E8-423D-A42A-E76E614A09E4}" destId="{56146E76-037D-4562-842A-D04A731E3BF1}" srcOrd="1" destOrd="0" parTransId="{3E33ED0B-6F99-4146-A79F-982E1AF4D02C}" sibTransId="{C8C7CA70-9292-4AE7-B3A0-44533F989130}"/>
    <dgm:cxn modelId="{805EB36C-D42B-4F94-A491-65DD6AEC2586}" type="presOf" srcId="{8ED8CDF1-D8E8-423D-A42A-E76E614A09E4}" destId="{E3DFF515-8CEB-4B60-9B57-A1A9E11B79D7}" srcOrd="0" destOrd="0" presId="urn:microsoft.com/office/officeart/2005/8/layout/chevron2"/>
    <dgm:cxn modelId="{D1892A59-F4D5-45D5-910D-6D726BEA68DF}" srcId="{77BC3DBB-A861-4BF2-96B6-13F08B76A2AE}" destId="{E3DAC328-9579-4532-A2F3-4AE3A27E0D76}" srcOrd="1" destOrd="0" parTransId="{D5FE0C2A-FA06-4AF1-AB12-981D9BFE72B0}" sibTransId="{CECF6BF8-BFDC-4F8C-9725-54CDF4F01FE5}"/>
    <dgm:cxn modelId="{12C91690-D12C-4451-BBA9-318DC8934860}" type="presOf" srcId="{3AF4C2E0-035F-4AD6-AA3D-FB24FC5874F2}" destId="{A4A1010F-D332-4D90-9EF2-CDBD94AE9993}" srcOrd="0" destOrd="0" presId="urn:microsoft.com/office/officeart/2005/8/layout/chevron2"/>
    <dgm:cxn modelId="{865B0B9A-98A1-432C-9C16-9D5FC2AD0E3B}" srcId="{8ED8CDF1-D8E8-423D-A42A-E76E614A09E4}" destId="{2FCE01B5-09B7-49C7-891D-4595010440D3}" srcOrd="0" destOrd="0" parTransId="{433AA0D7-CABB-4893-ACDC-453EBD8C7D25}" sibTransId="{ADE72807-1B5E-4056-99AF-9FC474E8C640}"/>
    <dgm:cxn modelId="{64FFAA9C-49D6-4A54-BCEC-48B5108F692C}" srcId="{E3DAC328-9579-4532-A2F3-4AE3A27E0D76}" destId="{E45E9557-813F-44CD-979C-1A305BD1A0F4}" srcOrd="1" destOrd="0" parTransId="{C4F4E479-BC07-457B-84D1-DC02249C38C8}" sibTransId="{0AF2BC1F-6858-43EF-84A1-FC9E528E7CDD}"/>
    <dgm:cxn modelId="{130B78A7-8442-410B-819F-EC014D3ADBBC}" type="presOf" srcId="{2FCE01B5-09B7-49C7-891D-4595010440D3}" destId="{D58A5B80-58BB-4367-953B-BE500BDBE92C}" srcOrd="0" destOrd="0" presId="urn:microsoft.com/office/officeart/2005/8/layout/chevron2"/>
    <dgm:cxn modelId="{147D36D1-19A3-4A07-AF00-46C741B0C8D9}" srcId="{E3DAC328-9579-4532-A2F3-4AE3A27E0D76}" destId="{3AF4C2E0-035F-4AD6-AA3D-FB24FC5874F2}" srcOrd="0" destOrd="0" parTransId="{921E089B-92F3-4873-A6B2-3D578E934BF6}" sibTransId="{7812F74D-CBAF-43B7-B0EE-152F9C0FB988}"/>
    <dgm:cxn modelId="{CAAF12D7-184B-4AF4-B47D-BFF6C57C1BA2}" srcId="{77BC3DBB-A861-4BF2-96B6-13F08B76A2AE}" destId="{8ED8CDF1-D8E8-423D-A42A-E76E614A09E4}" srcOrd="0" destOrd="0" parTransId="{41675DEC-F155-4EE6-8F86-52C1BD9606D8}" sibTransId="{AA525A9C-F1F0-426F-8916-291C27696765}"/>
    <dgm:cxn modelId="{E0903752-3C03-4873-806A-61E350A92E41}" type="presParOf" srcId="{933A9C54-A729-4646-A20C-3570C9D8B1F5}" destId="{0FF5E568-0134-49A1-A8EA-F36B9113569B}" srcOrd="0" destOrd="0" presId="urn:microsoft.com/office/officeart/2005/8/layout/chevron2"/>
    <dgm:cxn modelId="{1B6A9113-8470-42AC-A151-5FBD84080D6B}" type="presParOf" srcId="{0FF5E568-0134-49A1-A8EA-F36B9113569B}" destId="{E3DFF515-8CEB-4B60-9B57-A1A9E11B79D7}" srcOrd="0" destOrd="0" presId="urn:microsoft.com/office/officeart/2005/8/layout/chevron2"/>
    <dgm:cxn modelId="{8C1509EA-09B2-4920-B913-7D62F359FF18}" type="presParOf" srcId="{0FF5E568-0134-49A1-A8EA-F36B9113569B}" destId="{D58A5B80-58BB-4367-953B-BE500BDBE92C}" srcOrd="1" destOrd="0" presId="urn:microsoft.com/office/officeart/2005/8/layout/chevron2"/>
    <dgm:cxn modelId="{6B5A7389-07D5-49EB-8265-4B20ED19FF58}" type="presParOf" srcId="{933A9C54-A729-4646-A20C-3570C9D8B1F5}" destId="{F1EFD421-36DE-4791-A724-C40D99D0F641}" srcOrd="1" destOrd="0" presId="urn:microsoft.com/office/officeart/2005/8/layout/chevron2"/>
    <dgm:cxn modelId="{6F5BD81F-4654-4DBE-8361-58854C50BD3C}" type="presParOf" srcId="{933A9C54-A729-4646-A20C-3570C9D8B1F5}" destId="{227B8406-EC36-465A-A701-FE34C8D50B07}" srcOrd="2" destOrd="0" presId="urn:microsoft.com/office/officeart/2005/8/layout/chevron2"/>
    <dgm:cxn modelId="{135918AD-9BF4-4F01-9FBA-5F70FB811DD3}" type="presParOf" srcId="{227B8406-EC36-465A-A701-FE34C8D50B07}" destId="{4DBC6742-37DE-4DDE-927C-D782B2EC278A}" srcOrd="0" destOrd="0" presId="urn:microsoft.com/office/officeart/2005/8/layout/chevron2"/>
    <dgm:cxn modelId="{62C7AE85-378C-463E-BC31-B3457A54F323}" type="presParOf" srcId="{227B8406-EC36-465A-A701-FE34C8D50B07}" destId="{A4A1010F-D332-4D90-9EF2-CDBD94AE999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083E8-8B2E-4A9F-9099-847106A9228A}">
      <dsp:nvSpPr>
        <dsp:cNvPr id="0" name=""/>
        <dsp:cNvSpPr/>
      </dsp:nvSpPr>
      <dsp:spPr>
        <a:xfrm>
          <a:off x="1519199" y="444525"/>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0949B-21BF-49C3-A02D-5A9D7D9F9261}">
      <dsp:nvSpPr>
        <dsp:cNvPr id="0" name=""/>
        <dsp:cNvSpPr/>
      </dsp:nvSpPr>
      <dsp:spPr>
        <a:xfrm>
          <a:off x="331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Not clear if we can detect fine scale taxonomic diversity</a:t>
          </a:r>
        </a:p>
      </dsp:txBody>
      <dsp:txXfrm>
        <a:off x="331199" y="2858834"/>
        <a:ext cx="4320000" cy="720000"/>
      </dsp:txXfrm>
    </dsp:sp>
    <dsp:sp modelId="{1F3C3860-6149-49AC-A19C-B6B8EF22FB75}">
      <dsp:nvSpPr>
        <dsp:cNvPr id="0" name=""/>
        <dsp:cNvSpPr/>
      </dsp:nvSpPr>
      <dsp:spPr>
        <a:xfrm>
          <a:off x="5720147" y="726852"/>
          <a:ext cx="1944000" cy="1944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F5B50A-A7F2-477E-978E-7AA7FAA221DE}">
      <dsp:nvSpPr>
        <dsp:cNvPr id="0" name=""/>
        <dsp:cNvSpPr/>
      </dsp:nvSpPr>
      <dsp:spPr>
        <a:xfrm>
          <a:off x="5407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Other taxa are poorly represented in spectral libraries</a:t>
          </a:r>
        </a:p>
      </dsp:txBody>
      <dsp:txXfrm>
        <a:off x="5407199" y="2858834"/>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D2310-EAB5-41CC-BA44-BBE33F287FD9}">
      <dsp:nvSpPr>
        <dsp:cNvPr id="0" name=""/>
        <dsp:cNvSpPr/>
      </dsp:nvSpPr>
      <dsp:spPr>
        <a:xfrm>
          <a:off x="3143" y="0"/>
          <a:ext cx="4832746" cy="378608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368" tIns="0" rIns="477368" bIns="330200" numCol="1" spcCol="1270" anchor="t" anchorCtr="0">
          <a:noAutofit/>
        </a:bodyPr>
        <a:lstStyle/>
        <a:p>
          <a:pPr marL="0" lvl="0" indent="0" algn="l" defTabSz="1155700">
            <a:lnSpc>
              <a:spcPct val="90000"/>
            </a:lnSpc>
            <a:spcBef>
              <a:spcPct val="0"/>
            </a:spcBef>
            <a:spcAft>
              <a:spcPct val="35000"/>
            </a:spcAft>
            <a:buNone/>
          </a:pPr>
          <a:r>
            <a:rPr lang="en-US" sz="2600" kern="1200"/>
            <a:t>Use only spectra as the explanatory variable</a:t>
          </a:r>
        </a:p>
      </dsp:txBody>
      <dsp:txXfrm>
        <a:off x="3143" y="1514431"/>
        <a:ext cx="4832746" cy="2271648"/>
      </dsp:txXfrm>
    </dsp:sp>
    <dsp:sp modelId="{FFE1F7A2-CB76-433B-ACE6-65F16393EB25}">
      <dsp:nvSpPr>
        <dsp:cNvPr id="0" name=""/>
        <dsp:cNvSpPr/>
      </dsp:nvSpPr>
      <dsp:spPr>
        <a:xfrm>
          <a:off x="3143" y="0"/>
          <a:ext cx="4832746"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77368" tIns="165100" rIns="47736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43" y="0"/>
        <a:ext cx="4832746" cy="1514432"/>
      </dsp:txXfrm>
    </dsp:sp>
    <dsp:sp modelId="{A1A312D6-7383-430C-B608-6CFB64ACAAEF}">
      <dsp:nvSpPr>
        <dsp:cNvPr id="0" name=""/>
        <dsp:cNvSpPr/>
      </dsp:nvSpPr>
      <dsp:spPr>
        <a:xfrm>
          <a:off x="5222509" y="0"/>
          <a:ext cx="4832746" cy="3786080"/>
        </a:xfrm>
        <a:prstGeom prst="rect">
          <a:avLst/>
        </a:prstGeom>
        <a:solidFill>
          <a:schemeClr val="accent2">
            <a:hueOff val="3240090"/>
            <a:satOff val="451"/>
            <a:lumOff val="392"/>
            <a:alphaOff val="0"/>
          </a:schemeClr>
        </a:solidFill>
        <a:ln w="15875" cap="flat" cmpd="sng" algn="ctr">
          <a:solidFill>
            <a:schemeClr val="accent2">
              <a:hueOff val="3240090"/>
              <a:satOff val="451"/>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368" tIns="0" rIns="477368" bIns="330200" numCol="1" spcCol="1270" anchor="t" anchorCtr="0">
          <a:noAutofit/>
        </a:bodyPr>
        <a:lstStyle/>
        <a:p>
          <a:pPr marL="0" lvl="0" indent="0" algn="l" defTabSz="1155700">
            <a:lnSpc>
              <a:spcPct val="90000"/>
            </a:lnSpc>
            <a:spcBef>
              <a:spcPct val="0"/>
            </a:spcBef>
            <a:spcAft>
              <a:spcPct val="35000"/>
            </a:spcAft>
            <a:buNone/>
          </a:pPr>
          <a:r>
            <a:rPr lang="en-US" sz="2600" kern="1200"/>
            <a:t>Use spectra and include age a covariate</a:t>
          </a:r>
        </a:p>
        <a:p>
          <a:pPr marL="228600" lvl="1" indent="-228600" algn="l" defTabSz="889000">
            <a:lnSpc>
              <a:spcPct val="90000"/>
            </a:lnSpc>
            <a:spcBef>
              <a:spcPct val="0"/>
            </a:spcBef>
            <a:spcAft>
              <a:spcPct val="15000"/>
            </a:spcAft>
            <a:buChar char="•"/>
          </a:pPr>
          <a:r>
            <a:rPr lang="en-US" sz="2000" kern="1200"/>
            <a:t>Elucidate the importance of aging</a:t>
          </a:r>
        </a:p>
      </dsp:txBody>
      <dsp:txXfrm>
        <a:off x="5222509" y="1514431"/>
        <a:ext cx="4832746" cy="2271648"/>
      </dsp:txXfrm>
    </dsp:sp>
    <dsp:sp modelId="{8364BF3D-FF3B-482E-B8DE-99E364B56595}">
      <dsp:nvSpPr>
        <dsp:cNvPr id="0" name=""/>
        <dsp:cNvSpPr/>
      </dsp:nvSpPr>
      <dsp:spPr>
        <a:xfrm>
          <a:off x="5222509" y="0"/>
          <a:ext cx="4832746"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77368" tIns="165100" rIns="47736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222509" y="0"/>
        <a:ext cx="4832746" cy="1514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54541-6A31-4DAA-8963-76FD17D0BD2F}">
      <dsp:nvSpPr>
        <dsp:cNvPr id="0" name=""/>
        <dsp:cNvSpPr/>
      </dsp:nvSpPr>
      <dsp:spPr>
        <a:xfrm>
          <a:off x="0" y="0"/>
          <a:ext cx="8549640" cy="170373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Determine general patterns of spectral change for lichen. </a:t>
          </a:r>
        </a:p>
      </dsp:txBody>
      <dsp:txXfrm>
        <a:off x="49901" y="49901"/>
        <a:ext cx="6788695" cy="1603934"/>
      </dsp:txXfrm>
    </dsp:sp>
    <dsp:sp modelId="{4C70F4E3-8D4C-4869-87B0-AA4EDD5716AB}">
      <dsp:nvSpPr>
        <dsp:cNvPr id="0" name=""/>
        <dsp:cNvSpPr/>
      </dsp:nvSpPr>
      <dsp:spPr>
        <a:xfrm>
          <a:off x="1508759" y="2082344"/>
          <a:ext cx="8549640" cy="170373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Increase the pool of data that can be used to assess modern lichen diversity.</a:t>
          </a:r>
        </a:p>
      </dsp:txBody>
      <dsp:txXfrm>
        <a:off x="1558660" y="2132245"/>
        <a:ext cx="5833649" cy="1603934"/>
      </dsp:txXfrm>
    </dsp:sp>
    <dsp:sp modelId="{3DFAC03D-DF67-4D1F-913C-4142214CE7C2}">
      <dsp:nvSpPr>
        <dsp:cNvPr id="0" name=""/>
        <dsp:cNvSpPr/>
      </dsp:nvSpPr>
      <dsp:spPr>
        <a:xfrm>
          <a:off x="7442211" y="1339325"/>
          <a:ext cx="1107428" cy="1107428"/>
        </a:xfrm>
        <a:prstGeom prst="downArrow">
          <a:avLst>
            <a:gd name="adj1" fmla="val 55000"/>
            <a:gd name="adj2" fmla="val 45000"/>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91382" y="1339325"/>
        <a:ext cx="609086" cy="833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FF515-8CEB-4B60-9B57-A1A9E11B79D7}">
      <dsp:nvSpPr>
        <dsp:cNvPr id="0" name=""/>
        <dsp:cNvSpPr/>
      </dsp:nvSpPr>
      <dsp:spPr>
        <a:xfrm rot="5400000">
          <a:off x="-322917" y="324830"/>
          <a:ext cx="2152786" cy="150695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Summer</a:t>
          </a:r>
        </a:p>
      </dsp:txBody>
      <dsp:txXfrm rot="-5400000">
        <a:off x="1" y="755387"/>
        <a:ext cx="1506950" cy="645836"/>
      </dsp:txXfrm>
    </dsp:sp>
    <dsp:sp modelId="{D58A5B80-58BB-4367-953B-BE500BDBE92C}">
      <dsp:nvSpPr>
        <dsp:cNvPr id="0" name=""/>
        <dsp:cNvSpPr/>
      </dsp:nvSpPr>
      <dsp:spPr>
        <a:xfrm rot="5400000">
          <a:off x="5083019" y="-3574156"/>
          <a:ext cx="1399311" cy="855144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23495" rIns="23495" bIns="23495" numCol="1" spcCol="1270" anchor="ctr" anchorCtr="0">
          <a:noAutofit/>
        </a:bodyPr>
        <a:lstStyle/>
        <a:p>
          <a:pPr marL="285750" lvl="1" indent="-285750" algn="l" defTabSz="1644650">
            <a:lnSpc>
              <a:spcPct val="90000"/>
            </a:lnSpc>
            <a:spcBef>
              <a:spcPct val="0"/>
            </a:spcBef>
            <a:spcAft>
              <a:spcPct val="15000"/>
            </a:spcAft>
            <a:buChar char="•"/>
          </a:pPr>
          <a:r>
            <a:rPr lang="en-US" sz="3700" kern="1200" dirty="0"/>
            <a:t>Start analysis</a:t>
          </a:r>
        </a:p>
        <a:p>
          <a:pPr marL="285750" lvl="1" indent="-285750" algn="l" defTabSz="1644650">
            <a:lnSpc>
              <a:spcPct val="90000"/>
            </a:lnSpc>
            <a:spcBef>
              <a:spcPct val="0"/>
            </a:spcBef>
            <a:spcAft>
              <a:spcPct val="15000"/>
            </a:spcAft>
            <a:buChar char="•"/>
          </a:pPr>
          <a:r>
            <a:rPr lang="en-US" sz="3700" kern="1200" dirty="0"/>
            <a:t>Respond to reviews for </a:t>
          </a:r>
          <a:r>
            <a:rPr lang="en-US" sz="3700" i="1" kern="1200" dirty="0"/>
            <a:t>Dryas </a:t>
          </a:r>
          <a:r>
            <a:rPr lang="en-US" sz="3700" i="0" kern="1200" dirty="0"/>
            <a:t>manuscript</a:t>
          </a:r>
          <a:endParaRPr lang="en-US" sz="3700" kern="1200" dirty="0"/>
        </a:p>
      </dsp:txBody>
      <dsp:txXfrm rot="-5400000">
        <a:off x="1506951" y="70221"/>
        <a:ext cx="8483140" cy="1262693"/>
      </dsp:txXfrm>
    </dsp:sp>
    <dsp:sp modelId="{4DBC6742-37DE-4DDE-927C-D782B2EC278A}">
      <dsp:nvSpPr>
        <dsp:cNvPr id="0" name=""/>
        <dsp:cNvSpPr/>
      </dsp:nvSpPr>
      <dsp:spPr>
        <a:xfrm rot="5400000">
          <a:off x="-322917" y="2190944"/>
          <a:ext cx="2152786" cy="150695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Fall</a:t>
          </a:r>
        </a:p>
      </dsp:txBody>
      <dsp:txXfrm rot="-5400000">
        <a:off x="1" y="2621501"/>
        <a:ext cx="1506950" cy="645836"/>
      </dsp:txXfrm>
    </dsp:sp>
    <dsp:sp modelId="{A4A1010F-D332-4D90-9EF2-CDBD94AE9993}">
      <dsp:nvSpPr>
        <dsp:cNvPr id="0" name=""/>
        <dsp:cNvSpPr/>
      </dsp:nvSpPr>
      <dsp:spPr>
        <a:xfrm rot="5400000">
          <a:off x="5083019" y="-1708042"/>
          <a:ext cx="1399311" cy="855144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23495" rIns="23495" bIns="23495" numCol="1" spcCol="1270" anchor="ctr" anchorCtr="0">
          <a:noAutofit/>
        </a:bodyPr>
        <a:lstStyle/>
        <a:p>
          <a:pPr marL="285750" lvl="1" indent="-285750" algn="l" defTabSz="1644650">
            <a:lnSpc>
              <a:spcPct val="90000"/>
            </a:lnSpc>
            <a:spcBef>
              <a:spcPct val="0"/>
            </a:spcBef>
            <a:spcAft>
              <a:spcPct val="15000"/>
            </a:spcAft>
            <a:buChar char="•"/>
          </a:pPr>
          <a:r>
            <a:rPr lang="en-US" sz="3700" kern="1200" dirty="0"/>
            <a:t>Finish analysis</a:t>
          </a:r>
        </a:p>
        <a:p>
          <a:pPr marL="285750" lvl="1" indent="-285750" algn="l" defTabSz="1644650">
            <a:lnSpc>
              <a:spcPct val="90000"/>
            </a:lnSpc>
            <a:spcBef>
              <a:spcPct val="0"/>
            </a:spcBef>
            <a:spcAft>
              <a:spcPct val="15000"/>
            </a:spcAft>
            <a:buChar char="•"/>
          </a:pPr>
          <a:r>
            <a:rPr lang="en-US" sz="3700" kern="1200" dirty="0"/>
            <a:t>Write and submit manuscript</a:t>
          </a:r>
        </a:p>
      </dsp:txBody>
      <dsp:txXfrm rot="-5400000">
        <a:off x="1506951" y="1936335"/>
        <a:ext cx="8483140" cy="12626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E57D0-884F-458F-9487-1FEF50FA4AAA}"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367A-1DA2-4F86-9297-612A80AE09FB}" type="slidenum">
              <a:rPr lang="en-US" smtClean="0"/>
              <a:t>‹#›</a:t>
            </a:fld>
            <a:endParaRPr lang="en-US"/>
          </a:p>
        </p:txBody>
      </p:sp>
    </p:spTree>
    <p:extLst>
      <p:ext uri="{BB962C8B-B14F-4D97-AF65-F5344CB8AC3E}">
        <p14:creationId xmlns:p14="http://schemas.microsoft.com/office/powerpoint/2010/main" val="111183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Biodiversity is threatened from a variety of anthropogenic factors. Namely intensive land use has been increasing across time and the human population is sky rocketing. Associated consequences: habitat fragmentation, deforestation, mixing of flora and fauna (invasive species), climate change (increased greenhouse gas production). The list goes on. </a:t>
            </a:r>
          </a:p>
        </p:txBody>
      </p:sp>
      <p:sp>
        <p:nvSpPr>
          <p:cNvPr id="4" name="Slide Number Placeholder 3"/>
          <p:cNvSpPr>
            <a:spLocks noGrp="1"/>
          </p:cNvSpPr>
          <p:nvPr>
            <p:ph type="sldNum" sz="quarter" idx="5"/>
          </p:nvPr>
        </p:nvSpPr>
        <p:spPr/>
        <p:txBody>
          <a:bodyPr/>
          <a:lstStyle/>
          <a:p>
            <a:fld id="{E1A6367A-1DA2-4F86-9297-612A80AE09FB}" type="slidenum">
              <a:rPr lang="en-US" smtClean="0"/>
              <a:t>3</a:t>
            </a:fld>
            <a:endParaRPr lang="en-US"/>
          </a:p>
        </p:txBody>
      </p:sp>
    </p:spTree>
    <p:extLst>
      <p:ext uri="{BB962C8B-B14F-4D97-AF65-F5344CB8AC3E}">
        <p14:creationId xmlns:p14="http://schemas.microsoft.com/office/powerpoint/2010/main" val="3136396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does not look at any species in particular. Rather, it is intended to make a broad statement about lichen which are often incorrectly generalized by only a handful of species</a:t>
            </a:r>
          </a:p>
        </p:txBody>
      </p:sp>
      <p:sp>
        <p:nvSpPr>
          <p:cNvPr id="4" name="Slide Number Placeholder 3"/>
          <p:cNvSpPr>
            <a:spLocks noGrp="1"/>
          </p:cNvSpPr>
          <p:nvPr>
            <p:ph type="sldNum" sz="quarter" idx="5"/>
          </p:nvPr>
        </p:nvSpPr>
        <p:spPr/>
        <p:txBody>
          <a:bodyPr/>
          <a:lstStyle/>
          <a:p>
            <a:fld id="{E1A6367A-1DA2-4F86-9297-612A80AE09FB}" type="slidenum">
              <a:rPr lang="en-US" smtClean="0"/>
              <a:t>26</a:t>
            </a:fld>
            <a:endParaRPr lang="en-US"/>
          </a:p>
        </p:txBody>
      </p:sp>
    </p:spTree>
    <p:extLst>
      <p:ext uri="{BB962C8B-B14F-4D97-AF65-F5344CB8AC3E}">
        <p14:creationId xmlns:p14="http://schemas.microsoft.com/office/powerpoint/2010/main" val="423435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classification accuracies</a:t>
            </a:r>
          </a:p>
        </p:txBody>
      </p:sp>
      <p:sp>
        <p:nvSpPr>
          <p:cNvPr id="4" name="Slide Number Placeholder 3"/>
          <p:cNvSpPr>
            <a:spLocks noGrp="1"/>
          </p:cNvSpPr>
          <p:nvPr>
            <p:ph type="sldNum" sz="quarter" idx="5"/>
          </p:nvPr>
        </p:nvSpPr>
        <p:spPr/>
        <p:txBody>
          <a:bodyPr/>
          <a:lstStyle/>
          <a:p>
            <a:fld id="{E1A6367A-1DA2-4F86-9297-612A80AE09FB}" type="slidenum">
              <a:rPr lang="en-US" smtClean="0"/>
              <a:t>28</a:t>
            </a:fld>
            <a:endParaRPr lang="en-US"/>
          </a:p>
        </p:txBody>
      </p:sp>
    </p:spTree>
    <p:extLst>
      <p:ext uri="{BB962C8B-B14F-4D97-AF65-F5344CB8AC3E}">
        <p14:creationId xmlns:p14="http://schemas.microsoft.com/office/powerpoint/2010/main" val="3809389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think about how traits could change because they inform the spectra. Translating this to the spectra, we can image that any band in the spectrum is going to respond in a similarly to the change in the underlying trait. </a:t>
            </a:r>
          </a:p>
        </p:txBody>
      </p:sp>
      <p:sp>
        <p:nvSpPr>
          <p:cNvPr id="4" name="Slide Number Placeholder 3"/>
          <p:cNvSpPr>
            <a:spLocks noGrp="1"/>
          </p:cNvSpPr>
          <p:nvPr>
            <p:ph type="sldNum" sz="quarter" idx="5"/>
          </p:nvPr>
        </p:nvSpPr>
        <p:spPr/>
        <p:txBody>
          <a:bodyPr/>
          <a:lstStyle/>
          <a:p>
            <a:fld id="{E1A6367A-1DA2-4F86-9297-612A80AE09FB}" type="slidenum">
              <a:rPr lang="en-US" smtClean="0"/>
              <a:t>30</a:t>
            </a:fld>
            <a:endParaRPr lang="en-US"/>
          </a:p>
        </p:txBody>
      </p:sp>
    </p:spTree>
    <p:extLst>
      <p:ext uri="{BB962C8B-B14F-4D97-AF65-F5344CB8AC3E}">
        <p14:creationId xmlns:p14="http://schemas.microsoft.com/office/powerpoint/2010/main" val="373453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Spectroscopy is incredibly powerful. We can distinguish </a:t>
            </a:r>
            <a:r>
              <a:rPr lang="en-US" dirty="0" err="1"/>
              <a:t>taxanomic</a:t>
            </a:r>
            <a:r>
              <a:rPr lang="en-US" dirty="0"/>
              <a:t> unite and estimate functional traits from light.</a:t>
            </a:r>
          </a:p>
        </p:txBody>
      </p:sp>
      <p:sp>
        <p:nvSpPr>
          <p:cNvPr id="4" name="Slide Number Placeholder 3"/>
          <p:cNvSpPr>
            <a:spLocks noGrp="1"/>
          </p:cNvSpPr>
          <p:nvPr>
            <p:ph type="sldNum" sz="quarter" idx="5"/>
          </p:nvPr>
        </p:nvSpPr>
        <p:spPr/>
        <p:txBody>
          <a:bodyPr/>
          <a:lstStyle/>
          <a:p>
            <a:fld id="{E1A6367A-1DA2-4F86-9297-612A80AE09FB}" type="slidenum">
              <a:rPr lang="en-US" smtClean="0"/>
              <a:t>8</a:t>
            </a:fld>
            <a:endParaRPr lang="en-US"/>
          </a:p>
        </p:txBody>
      </p:sp>
    </p:spTree>
    <p:extLst>
      <p:ext uri="{BB962C8B-B14F-4D97-AF65-F5344CB8AC3E}">
        <p14:creationId xmlns:p14="http://schemas.microsoft.com/office/powerpoint/2010/main" val="3546597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Arthropod diversity increases with genetic diversity of plants. Transgression – hybrids more fit than parent taxa</a:t>
            </a:r>
          </a:p>
        </p:txBody>
      </p:sp>
      <p:sp>
        <p:nvSpPr>
          <p:cNvPr id="4" name="Slide Number Placeholder 3"/>
          <p:cNvSpPr>
            <a:spLocks noGrp="1"/>
          </p:cNvSpPr>
          <p:nvPr>
            <p:ph type="sldNum" sz="quarter" idx="5"/>
          </p:nvPr>
        </p:nvSpPr>
        <p:spPr/>
        <p:txBody>
          <a:bodyPr/>
          <a:lstStyle/>
          <a:p>
            <a:fld id="{E1A6367A-1DA2-4F86-9297-612A80AE09FB}" type="slidenum">
              <a:rPr lang="en-US" smtClean="0"/>
              <a:t>11</a:t>
            </a:fld>
            <a:endParaRPr lang="en-US"/>
          </a:p>
        </p:txBody>
      </p:sp>
    </p:spTree>
    <p:extLst>
      <p:ext uri="{BB962C8B-B14F-4D97-AF65-F5344CB8AC3E}">
        <p14:creationId xmlns:p14="http://schemas.microsoft.com/office/powerpoint/2010/main" val="99154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phenotypes of recently diverged species different enough to be captured by spectra? Are the underlying traits of hybrids consistent enough to separate hybrids from parent species using spectra and multivariate models?</a:t>
            </a:r>
          </a:p>
        </p:txBody>
      </p:sp>
      <p:sp>
        <p:nvSpPr>
          <p:cNvPr id="4" name="Slide Number Placeholder 3"/>
          <p:cNvSpPr>
            <a:spLocks noGrp="1"/>
          </p:cNvSpPr>
          <p:nvPr>
            <p:ph type="sldNum" sz="quarter" idx="5"/>
          </p:nvPr>
        </p:nvSpPr>
        <p:spPr/>
        <p:txBody>
          <a:bodyPr/>
          <a:lstStyle/>
          <a:p>
            <a:fld id="{E1A6367A-1DA2-4F86-9297-612A80AE09FB}" type="slidenum">
              <a:rPr lang="en-US" smtClean="0"/>
              <a:t>12</a:t>
            </a:fld>
            <a:endParaRPr lang="en-US"/>
          </a:p>
        </p:txBody>
      </p:sp>
    </p:spTree>
    <p:extLst>
      <p:ext uri="{BB962C8B-B14F-4D97-AF65-F5344CB8AC3E}">
        <p14:creationId xmlns:p14="http://schemas.microsoft.com/office/powerpoint/2010/main" val="179418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populations are somewhat confounded with location – however that’s the nature of this system</a:t>
            </a:r>
          </a:p>
          <a:p>
            <a:r>
              <a:rPr lang="en-US" dirty="0"/>
              <a:t>Discuss hybrids and how they are predicted quite well despite inconsistent traits</a:t>
            </a:r>
          </a:p>
        </p:txBody>
      </p:sp>
      <p:sp>
        <p:nvSpPr>
          <p:cNvPr id="4" name="Slide Number Placeholder 3"/>
          <p:cNvSpPr>
            <a:spLocks noGrp="1"/>
          </p:cNvSpPr>
          <p:nvPr>
            <p:ph type="sldNum" sz="quarter" idx="5"/>
          </p:nvPr>
        </p:nvSpPr>
        <p:spPr/>
        <p:txBody>
          <a:bodyPr/>
          <a:lstStyle/>
          <a:p>
            <a:fld id="{E1A6367A-1DA2-4F86-9297-612A80AE09FB}" type="slidenum">
              <a:rPr lang="en-US" smtClean="0"/>
              <a:t>16</a:t>
            </a:fld>
            <a:endParaRPr lang="en-US"/>
          </a:p>
        </p:txBody>
      </p:sp>
    </p:spTree>
    <p:extLst>
      <p:ext uri="{BB962C8B-B14F-4D97-AF65-F5344CB8AC3E}">
        <p14:creationId xmlns:p14="http://schemas.microsoft.com/office/powerpoint/2010/main" val="240452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one iteration and does not necessarily reflect the average. Points represent the median prediction</a:t>
            </a:r>
          </a:p>
        </p:txBody>
      </p:sp>
      <p:sp>
        <p:nvSpPr>
          <p:cNvPr id="4" name="Slide Number Placeholder 3"/>
          <p:cNvSpPr>
            <a:spLocks noGrp="1"/>
          </p:cNvSpPr>
          <p:nvPr>
            <p:ph type="sldNum" sz="quarter" idx="5"/>
          </p:nvPr>
        </p:nvSpPr>
        <p:spPr/>
        <p:txBody>
          <a:bodyPr/>
          <a:lstStyle/>
          <a:p>
            <a:fld id="{E1A6367A-1DA2-4F86-9297-612A80AE09FB}" type="slidenum">
              <a:rPr lang="en-US" smtClean="0"/>
              <a:t>17</a:t>
            </a:fld>
            <a:endParaRPr lang="en-US"/>
          </a:p>
        </p:txBody>
      </p:sp>
    </p:spTree>
    <p:extLst>
      <p:ext uri="{BB962C8B-B14F-4D97-AF65-F5344CB8AC3E}">
        <p14:creationId xmlns:p14="http://schemas.microsoft.com/office/powerpoint/2010/main" val="67248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Misclassified hybrids more closely related to D. alaskensis which further indicate genetic influence on spectra.</a:t>
            </a:r>
          </a:p>
        </p:txBody>
      </p:sp>
      <p:sp>
        <p:nvSpPr>
          <p:cNvPr id="4" name="Slide Number Placeholder 3"/>
          <p:cNvSpPr>
            <a:spLocks noGrp="1"/>
          </p:cNvSpPr>
          <p:nvPr>
            <p:ph type="sldNum" sz="quarter" idx="5"/>
          </p:nvPr>
        </p:nvSpPr>
        <p:spPr/>
        <p:txBody>
          <a:bodyPr/>
          <a:lstStyle/>
          <a:p>
            <a:fld id="{E1A6367A-1DA2-4F86-9297-612A80AE09FB}" type="slidenum">
              <a:rPr lang="en-US" smtClean="0"/>
              <a:t>18</a:t>
            </a:fld>
            <a:endParaRPr lang="en-US"/>
          </a:p>
        </p:txBody>
      </p:sp>
    </p:spTree>
    <p:extLst>
      <p:ext uri="{BB962C8B-B14F-4D97-AF65-F5344CB8AC3E}">
        <p14:creationId xmlns:p14="http://schemas.microsoft.com/office/powerpoint/2010/main" val="2052096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Others: nutrient cycling, evolved several times so it must be a successful way of living that deserves attention</a:t>
            </a:r>
          </a:p>
        </p:txBody>
      </p:sp>
      <p:sp>
        <p:nvSpPr>
          <p:cNvPr id="4" name="Slide Number Placeholder 3"/>
          <p:cNvSpPr>
            <a:spLocks noGrp="1"/>
          </p:cNvSpPr>
          <p:nvPr>
            <p:ph type="sldNum" sz="quarter" idx="5"/>
          </p:nvPr>
        </p:nvSpPr>
        <p:spPr/>
        <p:txBody>
          <a:bodyPr/>
          <a:lstStyle/>
          <a:p>
            <a:fld id="{E1A6367A-1DA2-4F86-9297-612A80AE09FB}" type="slidenum">
              <a:rPr lang="en-US" smtClean="0"/>
              <a:t>21</a:t>
            </a:fld>
            <a:endParaRPr lang="en-US"/>
          </a:p>
        </p:txBody>
      </p:sp>
    </p:spTree>
    <p:extLst>
      <p:ext uri="{BB962C8B-B14F-4D97-AF65-F5344CB8AC3E}">
        <p14:creationId xmlns:p14="http://schemas.microsoft.com/office/powerpoint/2010/main" val="264231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Desiccation tolerances vary based on typical habitat of the lichen species. A desert lichen handles desiccation much better than a lichen adapted for a moist forest environment. Diverse morphologies and chemistries may cause different patterns of change in the reflected spectrum.</a:t>
            </a:r>
          </a:p>
        </p:txBody>
      </p:sp>
      <p:sp>
        <p:nvSpPr>
          <p:cNvPr id="4" name="Slide Number Placeholder 3"/>
          <p:cNvSpPr>
            <a:spLocks noGrp="1"/>
          </p:cNvSpPr>
          <p:nvPr>
            <p:ph type="sldNum" sz="quarter" idx="5"/>
          </p:nvPr>
        </p:nvSpPr>
        <p:spPr/>
        <p:txBody>
          <a:bodyPr/>
          <a:lstStyle/>
          <a:p>
            <a:fld id="{E1A6367A-1DA2-4F86-9297-612A80AE09FB}" type="slidenum">
              <a:rPr lang="en-US" smtClean="0"/>
              <a:t>24</a:t>
            </a:fld>
            <a:endParaRPr lang="en-US"/>
          </a:p>
        </p:txBody>
      </p:sp>
    </p:spTree>
    <p:extLst>
      <p:ext uri="{BB962C8B-B14F-4D97-AF65-F5344CB8AC3E}">
        <p14:creationId xmlns:p14="http://schemas.microsoft.com/office/powerpoint/2010/main" val="158593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4/30/2021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4/30/2021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4/30/2021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4/30/2021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4/30/2021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4/30/2021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unsplash.com/photos/eDdimQeSW5c" TargetMode="External"/><Relationship Id="rId7" Type="http://schemas.openxmlformats.org/officeDocument/2006/relationships/hyperlink" Target="https://www.instacart.com/products/16702340-green-banana-each" TargetMode="External"/><Relationship Id="rId2" Type="http://schemas.openxmlformats.org/officeDocument/2006/relationships/hyperlink" Target="https://www.bellmuseum.umn.edu/fungi/" TargetMode="External"/><Relationship Id="rId1" Type="http://schemas.openxmlformats.org/officeDocument/2006/relationships/slideLayout" Target="../slideLayouts/slideLayout2.xml"/><Relationship Id="rId6" Type="http://schemas.openxmlformats.org/officeDocument/2006/relationships/hyperlink" Target="https://www.waysofenlichenment.net/lichens/Trypethelium%20virens" TargetMode="External"/><Relationship Id="rId5" Type="http://schemas.openxmlformats.org/officeDocument/2006/relationships/hyperlink" Target="https://mushroomobserver.org/image/show_image/240112" TargetMode="External"/><Relationship Id="rId4" Type="http://schemas.openxmlformats.org/officeDocument/2006/relationships/hyperlink" Target="https://commons.wikimedia.org/wiki/File:OSC_Microbio_05_05_lichenstr.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5.svg"/><Relationship Id="rId4" Type="http://schemas.openxmlformats.org/officeDocument/2006/relationships/diagramQuickStyle" Target="../diagrams/quickStyle1.xm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F636-C4C6-47AF-9E00-B88C60D8741E}"/>
              </a:ext>
            </a:extLst>
          </p:cNvPr>
          <p:cNvSpPr>
            <a:spLocks noGrp="1"/>
          </p:cNvSpPr>
          <p:nvPr>
            <p:ph type="ctrTitle"/>
          </p:nvPr>
        </p:nvSpPr>
        <p:spPr/>
        <p:txBody>
          <a:bodyPr>
            <a:normAutofit fontScale="90000"/>
          </a:bodyPr>
          <a:lstStyle/>
          <a:p>
            <a:r>
              <a:rPr lang="en-US" dirty="0"/>
              <a:t>Assessing Plant and Lichen Biodiversity Using Reflectance Spectra</a:t>
            </a:r>
          </a:p>
        </p:txBody>
      </p:sp>
      <p:sp>
        <p:nvSpPr>
          <p:cNvPr id="3" name="Subtitle 2">
            <a:extLst>
              <a:ext uri="{FF2B5EF4-FFF2-40B4-BE49-F238E27FC236}">
                <a16:creationId xmlns:a16="http://schemas.microsoft.com/office/drawing/2014/main" id="{0EB2BCAA-925E-459F-8316-2BBAFA7F8C3C}"/>
              </a:ext>
            </a:extLst>
          </p:cNvPr>
          <p:cNvSpPr>
            <a:spLocks noGrp="1"/>
          </p:cNvSpPr>
          <p:nvPr>
            <p:ph type="subTitle" idx="1"/>
          </p:nvPr>
        </p:nvSpPr>
        <p:spPr/>
        <p:txBody>
          <a:bodyPr/>
          <a:lstStyle/>
          <a:p>
            <a:r>
              <a:rPr lang="en-US" dirty="0"/>
              <a:t>Lance Stasinski</a:t>
            </a:r>
          </a:p>
        </p:txBody>
      </p:sp>
    </p:spTree>
    <p:extLst>
      <p:ext uri="{BB962C8B-B14F-4D97-AF65-F5344CB8AC3E}">
        <p14:creationId xmlns:p14="http://schemas.microsoft.com/office/powerpoint/2010/main" val="379187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b="1" dirty="0"/>
              <a:t>Detecting fine-scale diversity</a:t>
            </a:r>
          </a:p>
          <a:p>
            <a:pPr marL="749808" lvl="1" indent="-457200"/>
            <a:r>
              <a:rPr lang="en-US" b="1" dirty="0"/>
              <a:t>Chapter 1</a:t>
            </a:r>
          </a:p>
          <a:p>
            <a:pPr marL="457200" indent="-457200">
              <a:buFont typeface="+mj-lt"/>
              <a:buAutoNum type="arabicParenR"/>
            </a:pPr>
            <a:r>
              <a:rPr lang="en-US" dirty="0"/>
              <a:t>Expanding lichen spectral libraries using herbaria</a:t>
            </a:r>
          </a:p>
          <a:p>
            <a:pPr marL="749808" lvl="1" indent="-457200"/>
            <a:r>
              <a:rPr lang="en-US" dirty="0">
                <a:solidFill>
                  <a:schemeClr val="tx1">
                    <a:lumMod val="85000"/>
                    <a:lumOff val="15000"/>
                  </a:schemeClr>
                </a:solidFill>
              </a:rPr>
              <a:t>Chapter 2</a:t>
            </a:r>
          </a:p>
          <a:p>
            <a:pPr marL="457200" indent="-457200">
              <a:buFont typeface="+mj-lt"/>
              <a:buAutoNum type="arabicParenR"/>
            </a:pPr>
            <a:r>
              <a:rPr lang="en-US" dirty="0"/>
              <a:t>Timeline</a:t>
            </a:r>
          </a:p>
        </p:txBody>
      </p:sp>
    </p:spTree>
    <p:extLst>
      <p:ext uri="{BB962C8B-B14F-4D97-AF65-F5344CB8AC3E}">
        <p14:creationId xmlns:p14="http://schemas.microsoft.com/office/powerpoint/2010/main" val="8693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FBF9-B18A-4CA7-93DD-305C9F566697}"/>
              </a:ext>
            </a:extLst>
          </p:cNvPr>
          <p:cNvSpPr>
            <a:spLocks noGrp="1"/>
          </p:cNvSpPr>
          <p:nvPr>
            <p:ph type="title"/>
          </p:nvPr>
        </p:nvSpPr>
        <p:spPr/>
        <p:txBody>
          <a:bodyPr/>
          <a:lstStyle/>
          <a:p>
            <a:r>
              <a:rPr lang="en-US" dirty="0"/>
              <a:t>Fine-Scale Diversity – Diversity within Species and Species Complexes</a:t>
            </a:r>
          </a:p>
        </p:txBody>
      </p:sp>
      <p:sp>
        <p:nvSpPr>
          <p:cNvPr id="3" name="Content Placeholder 2">
            <a:extLst>
              <a:ext uri="{FF2B5EF4-FFF2-40B4-BE49-F238E27FC236}">
                <a16:creationId xmlns:a16="http://schemas.microsoft.com/office/drawing/2014/main" id="{7B03342D-F226-43BD-B911-35BA8C6B8AD0}"/>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en-US" dirty="0"/>
              <a:t> Adaptive potential</a:t>
            </a:r>
          </a:p>
          <a:p>
            <a:pPr lvl="1">
              <a:buFont typeface="Wingdings" panose="05000000000000000000" pitchFamily="2" charset="2"/>
              <a:buChar char="§"/>
            </a:pPr>
            <a:r>
              <a:rPr lang="en-US" dirty="0"/>
              <a:t>Allows species/complexes to persist through change</a:t>
            </a:r>
          </a:p>
          <a:p>
            <a:pPr>
              <a:buFont typeface="Wingdings" panose="05000000000000000000" pitchFamily="2" charset="2"/>
              <a:buChar char="q"/>
            </a:pPr>
            <a:r>
              <a:rPr lang="en-US" dirty="0"/>
              <a:t> Ecosystem processes</a:t>
            </a:r>
          </a:p>
          <a:p>
            <a:pPr lvl="1">
              <a:buFont typeface="Wingdings" panose="05000000000000000000" pitchFamily="2" charset="2"/>
              <a:buChar char="§"/>
            </a:pPr>
            <a:r>
              <a:rPr lang="en-US" dirty="0"/>
              <a:t>Productivity</a:t>
            </a:r>
          </a:p>
          <a:p>
            <a:pPr lvl="1">
              <a:buFont typeface="Wingdings" panose="05000000000000000000" pitchFamily="2" charset="2"/>
              <a:buChar char="§"/>
            </a:pPr>
            <a:r>
              <a:rPr lang="en-US" dirty="0"/>
              <a:t>Diversity at higher trophic levels</a:t>
            </a:r>
          </a:p>
          <a:p>
            <a:pPr>
              <a:buFont typeface="Wingdings" panose="05000000000000000000" pitchFamily="2" charset="2"/>
              <a:buChar char="q"/>
            </a:pPr>
            <a:r>
              <a:rPr lang="en-US" dirty="0"/>
              <a:t> Hybridization </a:t>
            </a:r>
          </a:p>
          <a:p>
            <a:pPr lvl="1">
              <a:buFont typeface="Wingdings" panose="05000000000000000000" pitchFamily="2" charset="2"/>
              <a:buChar char="§"/>
            </a:pPr>
            <a:r>
              <a:rPr lang="en-US" dirty="0"/>
              <a:t>Adaptive potential</a:t>
            </a:r>
          </a:p>
          <a:p>
            <a:pPr lvl="1">
              <a:buFont typeface="Wingdings" panose="05000000000000000000" pitchFamily="2" charset="2"/>
              <a:buChar char="§"/>
            </a:pPr>
            <a:r>
              <a:rPr lang="en-US" dirty="0"/>
              <a:t>Transgression</a:t>
            </a:r>
          </a:p>
          <a:p>
            <a:pPr marL="0" indent="0">
              <a:buNone/>
            </a:pPr>
            <a:endParaRPr lang="en-US" dirty="0"/>
          </a:p>
        </p:txBody>
      </p:sp>
      <p:grpSp>
        <p:nvGrpSpPr>
          <p:cNvPr id="4" name="Group 3">
            <a:extLst>
              <a:ext uri="{FF2B5EF4-FFF2-40B4-BE49-F238E27FC236}">
                <a16:creationId xmlns:a16="http://schemas.microsoft.com/office/drawing/2014/main" id="{E3884B64-CDF3-4BCD-B210-28619CC11656}"/>
              </a:ext>
            </a:extLst>
          </p:cNvPr>
          <p:cNvGrpSpPr/>
          <p:nvPr/>
        </p:nvGrpSpPr>
        <p:grpSpPr>
          <a:xfrm>
            <a:off x="8366066" y="2294626"/>
            <a:ext cx="3825934" cy="3191425"/>
            <a:chOff x="8366066" y="2294626"/>
            <a:chExt cx="3825934" cy="3191425"/>
          </a:xfrm>
        </p:grpSpPr>
        <p:pic>
          <p:nvPicPr>
            <p:cNvPr id="5" name="Picture 4">
              <a:extLst>
                <a:ext uri="{FF2B5EF4-FFF2-40B4-BE49-F238E27FC236}">
                  <a16:creationId xmlns:a16="http://schemas.microsoft.com/office/drawing/2014/main" id="{93A86812-762C-4265-B84C-33133E369D5D}"/>
                </a:ext>
              </a:extLst>
            </p:cNvPr>
            <p:cNvPicPr>
              <a:picLocks noChangeAspect="1"/>
            </p:cNvPicPr>
            <p:nvPr/>
          </p:nvPicPr>
          <p:blipFill>
            <a:blip r:embed="rId3"/>
            <a:stretch>
              <a:fillRect/>
            </a:stretch>
          </p:blipFill>
          <p:spPr>
            <a:xfrm>
              <a:off x="8366066" y="2294626"/>
              <a:ext cx="3825934" cy="2914426"/>
            </a:xfrm>
            <a:prstGeom prst="rect">
              <a:avLst/>
            </a:prstGeom>
          </p:spPr>
        </p:pic>
        <p:sp>
          <p:nvSpPr>
            <p:cNvPr id="6" name="TextBox 5">
              <a:extLst>
                <a:ext uri="{FF2B5EF4-FFF2-40B4-BE49-F238E27FC236}">
                  <a16:creationId xmlns:a16="http://schemas.microsoft.com/office/drawing/2014/main" id="{3AAFABED-AC89-46F8-BF67-422E997E3125}"/>
                </a:ext>
              </a:extLst>
            </p:cNvPr>
            <p:cNvSpPr txBox="1"/>
            <p:nvPr/>
          </p:nvSpPr>
          <p:spPr>
            <a:xfrm>
              <a:off x="9594053" y="5209052"/>
              <a:ext cx="2024108" cy="276999"/>
            </a:xfrm>
            <a:prstGeom prst="rect">
              <a:avLst/>
            </a:prstGeom>
            <a:noFill/>
          </p:spPr>
          <p:txBody>
            <a:bodyPr wrap="square" rtlCol="0">
              <a:spAutoFit/>
            </a:bodyPr>
            <a:lstStyle/>
            <a:p>
              <a:r>
                <a:rPr lang="en-US" sz="1200" dirty="0"/>
                <a:t>Crawford and </a:t>
              </a:r>
              <a:r>
                <a:rPr lang="en-US" sz="1200" dirty="0" err="1"/>
                <a:t>Rudgers</a:t>
              </a:r>
              <a:r>
                <a:rPr lang="en-US" sz="1200" dirty="0"/>
                <a:t> (2012)</a:t>
              </a:r>
            </a:p>
          </p:txBody>
        </p:sp>
      </p:grpSp>
      <p:grpSp>
        <p:nvGrpSpPr>
          <p:cNvPr id="26" name="Group 25">
            <a:extLst>
              <a:ext uri="{FF2B5EF4-FFF2-40B4-BE49-F238E27FC236}">
                <a16:creationId xmlns:a16="http://schemas.microsoft.com/office/drawing/2014/main" id="{0175DEA6-C236-4453-9AAC-9E7CC85E8E89}"/>
              </a:ext>
            </a:extLst>
          </p:cNvPr>
          <p:cNvGrpSpPr/>
          <p:nvPr/>
        </p:nvGrpSpPr>
        <p:grpSpPr>
          <a:xfrm>
            <a:off x="5962050" y="2485748"/>
            <a:ext cx="1882976" cy="2395570"/>
            <a:chOff x="5859262" y="2902998"/>
            <a:chExt cx="1882976" cy="2395570"/>
          </a:xfrm>
        </p:grpSpPr>
        <p:sp>
          <p:nvSpPr>
            <p:cNvPr id="8" name="Oval 7">
              <a:extLst>
                <a:ext uri="{FF2B5EF4-FFF2-40B4-BE49-F238E27FC236}">
                  <a16:creationId xmlns:a16="http://schemas.microsoft.com/office/drawing/2014/main" id="{E4B5AC07-CD47-4E1D-A888-4D9C31669B4F}"/>
                </a:ext>
              </a:extLst>
            </p:cNvPr>
            <p:cNvSpPr/>
            <p:nvPr/>
          </p:nvSpPr>
          <p:spPr>
            <a:xfrm>
              <a:off x="6292417" y="35244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15DB8B-E8C5-419B-8490-70911AB70A7E}"/>
                </a:ext>
              </a:extLst>
            </p:cNvPr>
            <p:cNvSpPr/>
            <p:nvPr/>
          </p:nvSpPr>
          <p:spPr>
            <a:xfrm>
              <a:off x="6608684" y="385586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480019-2C8D-4418-AE6C-D7A1637C11F6}"/>
                </a:ext>
              </a:extLst>
            </p:cNvPr>
            <p:cNvSpPr/>
            <p:nvPr/>
          </p:nvSpPr>
          <p:spPr>
            <a:xfrm>
              <a:off x="6875285"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2DDED6-56D5-4C02-A8AF-B45D730DEB19}"/>
                </a:ext>
              </a:extLst>
            </p:cNvPr>
            <p:cNvSpPr/>
            <p:nvPr/>
          </p:nvSpPr>
          <p:spPr>
            <a:xfrm>
              <a:off x="7138386" y="384255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6BC8AE-2F1A-479B-B388-DA02FF5CCBD8}"/>
                </a:ext>
              </a:extLst>
            </p:cNvPr>
            <p:cNvSpPr/>
            <p:nvPr/>
          </p:nvSpPr>
          <p:spPr>
            <a:xfrm>
              <a:off x="7138386"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0158F0-C057-4978-A045-A371F43AA31B}"/>
                </a:ext>
              </a:extLst>
            </p:cNvPr>
            <p:cNvSpPr/>
            <p:nvPr/>
          </p:nvSpPr>
          <p:spPr>
            <a:xfrm>
              <a:off x="7458153"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DA1B67-1EFA-4B2E-A7AF-C503A43A852A}"/>
                </a:ext>
              </a:extLst>
            </p:cNvPr>
            <p:cNvSpPr/>
            <p:nvPr/>
          </p:nvSpPr>
          <p:spPr>
            <a:xfrm>
              <a:off x="6550240"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2B74FB-A2C3-476B-9D32-FF5784B6BA01}"/>
                </a:ext>
              </a:extLst>
            </p:cNvPr>
            <p:cNvSpPr/>
            <p:nvPr/>
          </p:nvSpPr>
          <p:spPr>
            <a:xfrm>
              <a:off x="6292417" y="4814735"/>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2DB94-AEC7-46E6-BEE4-1355276BFB4A}"/>
                </a:ext>
              </a:extLst>
            </p:cNvPr>
            <p:cNvSpPr/>
            <p:nvPr/>
          </p:nvSpPr>
          <p:spPr>
            <a:xfrm>
              <a:off x="6608684" y="514616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6C6CB2-9FAB-4AA6-AEF0-278B2110F72E}"/>
                </a:ext>
              </a:extLst>
            </p:cNvPr>
            <p:cNvSpPr/>
            <p:nvPr/>
          </p:nvSpPr>
          <p:spPr>
            <a:xfrm>
              <a:off x="6875285" y="4813256"/>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7B7984-171C-411C-99F2-716F2248962C}"/>
                </a:ext>
              </a:extLst>
            </p:cNvPr>
            <p:cNvSpPr/>
            <p:nvPr/>
          </p:nvSpPr>
          <p:spPr>
            <a:xfrm>
              <a:off x="7138386" y="5132852"/>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1FE61E2-85C8-4CD1-A709-521CC03B4306}"/>
                </a:ext>
              </a:extLst>
            </p:cNvPr>
            <p:cNvSpPr/>
            <p:nvPr/>
          </p:nvSpPr>
          <p:spPr>
            <a:xfrm>
              <a:off x="7138386" y="436863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1E7388-2AF0-4E2F-B613-86AC18EC64BF}"/>
                </a:ext>
              </a:extLst>
            </p:cNvPr>
            <p:cNvSpPr/>
            <p:nvPr/>
          </p:nvSpPr>
          <p:spPr>
            <a:xfrm>
              <a:off x="7458153" y="48132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A6311FE-C5E1-41E7-9636-ACFF811A5933}"/>
                </a:ext>
              </a:extLst>
            </p:cNvPr>
            <p:cNvSpPr/>
            <p:nvPr/>
          </p:nvSpPr>
          <p:spPr>
            <a:xfrm>
              <a:off x="6550240" y="436863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0F392BD-1EBB-4800-A1CC-FE8851950799}"/>
                </a:ext>
              </a:extLst>
            </p:cNvPr>
            <p:cNvCxnSpPr/>
            <p:nvPr/>
          </p:nvCxnSpPr>
          <p:spPr>
            <a:xfrm>
              <a:off x="6224157" y="4172505"/>
              <a:ext cx="1518081"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4C478137-A3A4-4D1B-85B3-F58EF6992978}"/>
                </a:ext>
              </a:extLst>
            </p:cNvPr>
            <p:cNvSpPr txBox="1"/>
            <p:nvPr/>
          </p:nvSpPr>
          <p:spPr>
            <a:xfrm>
              <a:off x="5859262" y="2902998"/>
              <a:ext cx="433155"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84309817-82AC-4DA2-ABC1-63C535C35036}"/>
                </a:ext>
              </a:extLst>
            </p:cNvPr>
            <p:cNvSpPr txBox="1"/>
            <p:nvPr/>
          </p:nvSpPr>
          <p:spPr>
            <a:xfrm>
              <a:off x="5873518" y="4165392"/>
              <a:ext cx="433155" cy="369332"/>
            </a:xfrm>
            <a:prstGeom prst="rect">
              <a:avLst/>
            </a:prstGeom>
            <a:noFill/>
          </p:spPr>
          <p:txBody>
            <a:bodyPr wrap="square" rtlCol="0">
              <a:spAutoFit/>
            </a:bodyPr>
            <a:lstStyle/>
            <a:p>
              <a:r>
                <a:rPr lang="en-US" dirty="0"/>
                <a:t>b)</a:t>
              </a:r>
            </a:p>
          </p:txBody>
        </p:sp>
      </p:grpSp>
    </p:spTree>
    <p:extLst>
      <p:ext uri="{BB962C8B-B14F-4D97-AF65-F5344CB8AC3E}">
        <p14:creationId xmlns:p14="http://schemas.microsoft.com/office/powerpoint/2010/main" val="24413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22C4E5-16DD-43C8-99DA-E55858B815FB}"/>
              </a:ext>
            </a:extLst>
          </p:cNvPr>
          <p:cNvSpPr/>
          <p:nvPr/>
        </p:nvSpPr>
        <p:spPr>
          <a:xfrm>
            <a:off x="735028" y="374778"/>
            <a:ext cx="10690530" cy="4590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7BBEDB9-3168-48EF-9AB8-714CB99204F3}"/>
              </a:ext>
            </a:extLst>
          </p:cNvPr>
          <p:cNvCxnSpPr>
            <a:cxnSpLocks/>
          </p:cNvCxnSpPr>
          <p:nvPr/>
        </p:nvCxnSpPr>
        <p:spPr>
          <a:xfrm>
            <a:off x="2450237" y="2476870"/>
            <a:ext cx="1794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693C19-17DF-4544-BD1C-6E5AA5FBBF1E}"/>
              </a:ext>
            </a:extLst>
          </p:cNvPr>
          <p:cNvCxnSpPr>
            <a:cxnSpLocks/>
          </p:cNvCxnSpPr>
          <p:nvPr/>
        </p:nvCxnSpPr>
        <p:spPr>
          <a:xfrm flipV="1">
            <a:off x="2450237" y="2476871"/>
            <a:ext cx="0" cy="2547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DABD3-155C-47D3-861D-D49F43294CAE}"/>
              </a:ext>
            </a:extLst>
          </p:cNvPr>
          <p:cNvCxnSpPr>
            <a:cxnSpLocks/>
          </p:cNvCxnSpPr>
          <p:nvPr/>
        </p:nvCxnSpPr>
        <p:spPr>
          <a:xfrm>
            <a:off x="2450237" y="5024761"/>
            <a:ext cx="807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DBCAD3-29F9-4326-95BA-29173E0F500C}"/>
              </a:ext>
            </a:extLst>
          </p:cNvPr>
          <p:cNvCxnSpPr>
            <a:cxnSpLocks/>
          </p:cNvCxnSpPr>
          <p:nvPr/>
        </p:nvCxnSpPr>
        <p:spPr>
          <a:xfrm flipV="1">
            <a:off x="4245007" y="1629053"/>
            <a:ext cx="0" cy="1695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33382-316E-461A-B29A-4D96C88E41FA}"/>
              </a:ext>
            </a:extLst>
          </p:cNvPr>
          <p:cNvCxnSpPr>
            <a:cxnSpLocks/>
          </p:cNvCxnSpPr>
          <p:nvPr/>
        </p:nvCxnSpPr>
        <p:spPr>
          <a:xfrm>
            <a:off x="4245007" y="3324687"/>
            <a:ext cx="2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725596-F62C-4944-9543-9794BED8D7D5}"/>
              </a:ext>
            </a:extLst>
          </p:cNvPr>
          <p:cNvCxnSpPr>
            <a:cxnSpLocks/>
          </p:cNvCxnSpPr>
          <p:nvPr/>
        </p:nvCxnSpPr>
        <p:spPr>
          <a:xfrm>
            <a:off x="4245007" y="1629053"/>
            <a:ext cx="2559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481882-C849-4784-8D12-20B194BBF732}"/>
              </a:ext>
            </a:extLst>
          </p:cNvPr>
          <p:cNvCxnSpPr>
            <a:cxnSpLocks/>
          </p:cNvCxnSpPr>
          <p:nvPr/>
        </p:nvCxnSpPr>
        <p:spPr>
          <a:xfrm flipV="1">
            <a:off x="3258105" y="4188041"/>
            <a:ext cx="0" cy="1673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E900A4-1115-47D5-974E-85368016AFC1}"/>
              </a:ext>
            </a:extLst>
          </p:cNvPr>
          <p:cNvCxnSpPr>
            <a:cxnSpLocks/>
          </p:cNvCxnSpPr>
          <p:nvPr/>
        </p:nvCxnSpPr>
        <p:spPr>
          <a:xfrm>
            <a:off x="3258105" y="4188041"/>
            <a:ext cx="12428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E9EA15-0938-4019-9358-D5157222A411}"/>
              </a:ext>
            </a:extLst>
          </p:cNvPr>
          <p:cNvCxnSpPr>
            <a:cxnSpLocks/>
          </p:cNvCxnSpPr>
          <p:nvPr/>
        </p:nvCxnSpPr>
        <p:spPr>
          <a:xfrm>
            <a:off x="3258105" y="5861481"/>
            <a:ext cx="12428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03774-A116-4AAF-99D9-9B67FE5C97E6}"/>
              </a:ext>
            </a:extLst>
          </p:cNvPr>
          <p:cNvCxnSpPr>
            <a:cxnSpLocks/>
          </p:cNvCxnSpPr>
          <p:nvPr/>
        </p:nvCxnSpPr>
        <p:spPr>
          <a:xfrm>
            <a:off x="655467" y="3667957"/>
            <a:ext cx="1794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7A58DC-E34D-4D13-8136-034B1A4049CF}"/>
              </a:ext>
            </a:extLst>
          </p:cNvPr>
          <p:cNvCxnSpPr>
            <a:cxnSpLocks/>
          </p:cNvCxnSpPr>
          <p:nvPr/>
        </p:nvCxnSpPr>
        <p:spPr>
          <a:xfrm>
            <a:off x="7793261" y="2476869"/>
            <a:ext cx="23725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F5DCFB-A4DA-44C9-8FA6-4B578EF5F4B3}"/>
              </a:ext>
            </a:extLst>
          </p:cNvPr>
          <p:cNvCxnSpPr>
            <a:cxnSpLocks/>
          </p:cNvCxnSpPr>
          <p:nvPr/>
        </p:nvCxnSpPr>
        <p:spPr>
          <a:xfrm flipV="1">
            <a:off x="7793261" y="2476870"/>
            <a:ext cx="0" cy="2547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6C2702-AFED-4439-B25D-9FF2D0EDEAE8}"/>
              </a:ext>
            </a:extLst>
          </p:cNvPr>
          <p:cNvCxnSpPr>
            <a:cxnSpLocks/>
          </p:cNvCxnSpPr>
          <p:nvPr/>
        </p:nvCxnSpPr>
        <p:spPr>
          <a:xfrm>
            <a:off x="7793261" y="5024760"/>
            <a:ext cx="24011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C392AC-9F5D-4289-9362-9503BD40306F}"/>
              </a:ext>
            </a:extLst>
          </p:cNvPr>
          <p:cNvCxnSpPr>
            <a:cxnSpLocks/>
          </p:cNvCxnSpPr>
          <p:nvPr/>
        </p:nvCxnSpPr>
        <p:spPr>
          <a:xfrm>
            <a:off x="5998491" y="3667956"/>
            <a:ext cx="17947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D37795-AD66-497C-B4F5-CD454A508686}"/>
              </a:ext>
            </a:extLst>
          </p:cNvPr>
          <p:cNvCxnSpPr/>
          <p:nvPr/>
        </p:nvCxnSpPr>
        <p:spPr>
          <a:xfrm flipV="1">
            <a:off x="7793261" y="3667956"/>
            <a:ext cx="2229713" cy="135680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7B5D1-507D-4573-A2BA-63970E7BBACD}"/>
              </a:ext>
            </a:extLst>
          </p:cNvPr>
          <p:cNvCxnSpPr>
            <a:cxnSpLocks/>
          </p:cNvCxnSpPr>
          <p:nvPr/>
        </p:nvCxnSpPr>
        <p:spPr>
          <a:xfrm>
            <a:off x="7788499" y="2475252"/>
            <a:ext cx="2224950" cy="119270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F61E0EB-896E-47BA-8D94-8378FF772162}"/>
              </a:ext>
            </a:extLst>
          </p:cNvPr>
          <p:cNvSpPr txBox="1"/>
          <p:nvPr/>
        </p:nvSpPr>
        <p:spPr>
          <a:xfrm>
            <a:off x="4580540" y="1444387"/>
            <a:ext cx="381739" cy="369332"/>
          </a:xfrm>
          <a:prstGeom prst="rect">
            <a:avLst/>
          </a:prstGeom>
          <a:noFill/>
        </p:spPr>
        <p:txBody>
          <a:bodyPr wrap="square" rtlCol="0">
            <a:spAutoFit/>
          </a:bodyPr>
          <a:lstStyle/>
          <a:p>
            <a:r>
              <a:rPr lang="en-US" dirty="0"/>
              <a:t>A</a:t>
            </a:r>
          </a:p>
        </p:txBody>
      </p:sp>
      <p:sp>
        <p:nvSpPr>
          <p:cNvPr id="57" name="TextBox 56">
            <a:extLst>
              <a:ext uri="{FF2B5EF4-FFF2-40B4-BE49-F238E27FC236}">
                <a16:creationId xmlns:a16="http://schemas.microsoft.com/office/drawing/2014/main" id="{4DF48395-8C99-47E6-9B87-DA712BF30915}"/>
              </a:ext>
            </a:extLst>
          </p:cNvPr>
          <p:cNvSpPr txBox="1"/>
          <p:nvPr/>
        </p:nvSpPr>
        <p:spPr>
          <a:xfrm>
            <a:off x="4580540" y="3140021"/>
            <a:ext cx="381739" cy="369332"/>
          </a:xfrm>
          <a:prstGeom prst="rect">
            <a:avLst/>
          </a:prstGeom>
          <a:noFill/>
        </p:spPr>
        <p:txBody>
          <a:bodyPr wrap="square" rtlCol="0">
            <a:spAutoFit/>
          </a:bodyPr>
          <a:lstStyle/>
          <a:p>
            <a:r>
              <a:rPr lang="en-US" dirty="0"/>
              <a:t>B</a:t>
            </a:r>
          </a:p>
        </p:txBody>
      </p:sp>
      <p:sp>
        <p:nvSpPr>
          <p:cNvPr id="58" name="TextBox 57">
            <a:extLst>
              <a:ext uri="{FF2B5EF4-FFF2-40B4-BE49-F238E27FC236}">
                <a16:creationId xmlns:a16="http://schemas.microsoft.com/office/drawing/2014/main" id="{135372D9-8F8D-4C60-9A66-77D3065A7798}"/>
              </a:ext>
            </a:extLst>
          </p:cNvPr>
          <p:cNvSpPr txBox="1"/>
          <p:nvPr/>
        </p:nvSpPr>
        <p:spPr>
          <a:xfrm>
            <a:off x="10223095" y="2290488"/>
            <a:ext cx="381739"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EAEE3912-D109-4094-8EA7-3DC2D04B4125}"/>
              </a:ext>
            </a:extLst>
          </p:cNvPr>
          <p:cNvSpPr txBox="1"/>
          <p:nvPr/>
        </p:nvSpPr>
        <p:spPr>
          <a:xfrm>
            <a:off x="10225277" y="4834140"/>
            <a:ext cx="381739"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61BA6072-C6E3-4BB4-AB00-3F29348EA865}"/>
              </a:ext>
            </a:extLst>
          </p:cNvPr>
          <p:cNvSpPr txBox="1"/>
          <p:nvPr/>
        </p:nvSpPr>
        <p:spPr>
          <a:xfrm>
            <a:off x="10022974" y="3466426"/>
            <a:ext cx="985335" cy="369332"/>
          </a:xfrm>
          <a:prstGeom prst="rect">
            <a:avLst/>
          </a:prstGeom>
          <a:noFill/>
        </p:spPr>
        <p:txBody>
          <a:bodyPr wrap="square" rtlCol="0">
            <a:spAutoFit/>
          </a:bodyPr>
          <a:lstStyle/>
          <a:p>
            <a:r>
              <a:rPr lang="en-US" dirty="0"/>
              <a:t>Hybrid</a:t>
            </a:r>
          </a:p>
        </p:txBody>
      </p:sp>
      <p:sp>
        <p:nvSpPr>
          <p:cNvPr id="61" name="TextBox 60">
            <a:extLst>
              <a:ext uri="{FF2B5EF4-FFF2-40B4-BE49-F238E27FC236}">
                <a16:creationId xmlns:a16="http://schemas.microsoft.com/office/drawing/2014/main" id="{8953D7D1-0A9C-4C0A-956A-025C56349768}"/>
              </a:ext>
            </a:extLst>
          </p:cNvPr>
          <p:cNvSpPr txBox="1"/>
          <p:nvPr/>
        </p:nvSpPr>
        <p:spPr>
          <a:xfrm>
            <a:off x="1309457" y="436456"/>
            <a:ext cx="4270159" cy="461665"/>
          </a:xfrm>
          <a:prstGeom prst="rect">
            <a:avLst/>
          </a:prstGeom>
          <a:noFill/>
        </p:spPr>
        <p:txBody>
          <a:bodyPr wrap="square" rtlCol="0">
            <a:spAutoFit/>
          </a:bodyPr>
          <a:lstStyle/>
          <a:p>
            <a:r>
              <a:rPr lang="en-US" sz="2400" u="sng" dirty="0"/>
              <a:t>Recently diverged species</a:t>
            </a:r>
          </a:p>
        </p:txBody>
      </p:sp>
      <p:sp>
        <p:nvSpPr>
          <p:cNvPr id="62" name="TextBox 61">
            <a:extLst>
              <a:ext uri="{FF2B5EF4-FFF2-40B4-BE49-F238E27FC236}">
                <a16:creationId xmlns:a16="http://schemas.microsoft.com/office/drawing/2014/main" id="{BD00F3B0-583C-4606-8481-92DE78B0DD4B}"/>
              </a:ext>
            </a:extLst>
          </p:cNvPr>
          <p:cNvSpPr txBox="1"/>
          <p:nvPr/>
        </p:nvSpPr>
        <p:spPr>
          <a:xfrm>
            <a:off x="8336591" y="436456"/>
            <a:ext cx="2077373" cy="461665"/>
          </a:xfrm>
          <a:prstGeom prst="rect">
            <a:avLst/>
          </a:prstGeom>
          <a:noFill/>
        </p:spPr>
        <p:txBody>
          <a:bodyPr wrap="square" rtlCol="0">
            <a:spAutoFit/>
          </a:bodyPr>
          <a:lstStyle/>
          <a:p>
            <a:r>
              <a:rPr lang="en-US" sz="2400" u="sng" dirty="0"/>
              <a:t>Hybridization</a:t>
            </a:r>
          </a:p>
        </p:txBody>
      </p:sp>
      <p:cxnSp>
        <p:nvCxnSpPr>
          <p:cNvPr id="64" name="Straight Connector 63">
            <a:extLst>
              <a:ext uri="{FF2B5EF4-FFF2-40B4-BE49-F238E27FC236}">
                <a16:creationId xmlns:a16="http://schemas.microsoft.com/office/drawing/2014/main" id="{89779FB3-5456-4193-84BC-A015EDDFB171}"/>
              </a:ext>
            </a:extLst>
          </p:cNvPr>
          <p:cNvCxnSpPr>
            <a:cxnSpLocks/>
          </p:cNvCxnSpPr>
          <p:nvPr/>
        </p:nvCxnSpPr>
        <p:spPr>
          <a:xfrm>
            <a:off x="5513033" y="436456"/>
            <a:ext cx="0" cy="576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7977F4-9D74-48C6-AD91-4962FCC4FDF7}"/>
              </a:ext>
            </a:extLst>
          </p:cNvPr>
          <p:cNvSpPr txBox="1"/>
          <p:nvPr/>
        </p:nvSpPr>
        <p:spPr>
          <a:xfrm>
            <a:off x="4580539" y="3977026"/>
            <a:ext cx="381739" cy="369332"/>
          </a:xfrm>
          <a:prstGeom prst="rect">
            <a:avLst/>
          </a:prstGeom>
          <a:noFill/>
        </p:spPr>
        <p:txBody>
          <a:bodyPr wrap="square" rtlCol="0">
            <a:spAutoFit/>
          </a:bodyPr>
          <a:lstStyle/>
          <a:p>
            <a:r>
              <a:rPr lang="en-US" dirty="0"/>
              <a:t>C</a:t>
            </a:r>
          </a:p>
        </p:txBody>
      </p:sp>
      <p:sp>
        <p:nvSpPr>
          <p:cNvPr id="29" name="TextBox 28">
            <a:extLst>
              <a:ext uri="{FF2B5EF4-FFF2-40B4-BE49-F238E27FC236}">
                <a16:creationId xmlns:a16="http://schemas.microsoft.com/office/drawing/2014/main" id="{74F7D133-2F34-400D-922A-5AB3EBCDCD57}"/>
              </a:ext>
            </a:extLst>
          </p:cNvPr>
          <p:cNvSpPr txBox="1"/>
          <p:nvPr/>
        </p:nvSpPr>
        <p:spPr>
          <a:xfrm>
            <a:off x="4580539" y="5672660"/>
            <a:ext cx="381739" cy="369332"/>
          </a:xfrm>
          <a:prstGeom prst="rect">
            <a:avLst/>
          </a:prstGeom>
          <a:noFill/>
        </p:spPr>
        <p:txBody>
          <a:bodyPr wrap="square" rtlCol="0">
            <a:spAutoFit/>
          </a:bodyPr>
          <a:lstStyle/>
          <a:p>
            <a:r>
              <a:rPr lang="en-US" dirty="0"/>
              <a:t>D</a:t>
            </a:r>
          </a:p>
        </p:txBody>
      </p:sp>
      <p:sp>
        <p:nvSpPr>
          <p:cNvPr id="2" name="Oval 1">
            <a:extLst>
              <a:ext uri="{FF2B5EF4-FFF2-40B4-BE49-F238E27FC236}">
                <a16:creationId xmlns:a16="http://schemas.microsoft.com/office/drawing/2014/main" id="{63BE0EB2-3540-46F0-89B5-EEF50930D682}"/>
              </a:ext>
            </a:extLst>
          </p:cNvPr>
          <p:cNvSpPr/>
          <p:nvPr/>
        </p:nvSpPr>
        <p:spPr>
          <a:xfrm>
            <a:off x="10715348" y="2337044"/>
            <a:ext cx="381739"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908CD78-9815-475A-948A-DC44BBB8E0E7}"/>
              </a:ext>
            </a:extLst>
          </p:cNvPr>
          <p:cNvSpPr/>
          <p:nvPr/>
        </p:nvSpPr>
        <p:spPr>
          <a:xfrm>
            <a:off x="10715348" y="4915338"/>
            <a:ext cx="912513"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ED33B4E-63F1-4AC4-BE40-D8989C2AF47B}"/>
              </a:ext>
            </a:extLst>
          </p:cNvPr>
          <p:cNvSpPr/>
          <p:nvPr/>
        </p:nvSpPr>
        <p:spPr>
          <a:xfrm>
            <a:off x="10872187" y="3549884"/>
            <a:ext cx="553372" cy="223284"/>
          </a:xfrm>
          <a:prstGeom prst="ellipse">
            <a:avLst/>
          </a:prstGeom>
          <a:solidFill>
            <a:srgbClr val="FFFF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F6E95EC-FDFE-4363-AF4F-F27F323CF0F3}"/>
              </a:ext>
            </a:extLst>
          </p:cNvPr>
          <p:cNvSpPr/>
          <p:nvPr/>
        </p:nvSpPr>
        <p:spPr>
          <a:xfrm>
            <a:off x="10757197" y="2963558"/>
            <a:ext cx="839222"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402905-A669-4638-B856-B15450206F1E}"/>
              </a:ext>
            </a:extLst>
          </p:cNvPr>
          <p:cNvSpPr/>
          <p:nvPr/>
        </p:nvSpPr>
        <p:spPr>
          <a:xfrm>
            <a:off x="10872187" y="4279883"/>
            <a:ext cx="377584"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09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0">
            <a:extLst>
              <a:ext uri="{FF2B5EF4-FFF2-40B4-BE49-F238E27FC236}">
                <a16:creationId xmlns:a16="http://schemas.microsoft.com/office/drawing/2014/main" id="{26D75EE5-57FF-4D1E-B105-A6036B0FE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2">
            <a:extLst>
              <a:ext uri="{FF2B5EF4-FFF2-40B4-BE49-F238E27FC236}">
                <a16:creationId xmlns:a16="http://schemas.microsoft.com/office/drawing/2014/main" id="{C913828F-06C6-4172-B0DE-BAB012020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14">
            <a:extLst>
              <a:ext uri="{FF2B5EF4-FFF2-40B4-BE49-F238E27FC236}">
                <a16:creationId xmlns:a16="http://schemas.microsoft.com/office/drawing/2014/main" id="{0CB2A3A6-962C-4D7A-8272-EDEDD881F0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16">
            <a:extLst>
              <a:ext uri="{FF2B5EF4-FFF2-40B4-BE49-F238E27FC236}">
                <a16:creationId xmlns:a16="http://schemas.microsoft.com/office/drawing/2014/main" id="{711EA082-8D74-4646-A86C-00CB4453D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74550-51C9-4622-B799-792318CE145B}"/>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3800" b="1" dirty="0">
                <a:solidFill>
                  <a:schemeClr val="tx1">
                    <a:lumMod val="85000"/>
                    <a:lumOff val="15000"/>
                  </a:schemeClr>
                </a:solidFill>
              </a:rPr>
              <a:t>Chapter 1</a:t>
            </a:r>
            <a:r>
              <a:rPr lang="en-US" sz="3800" dirty="0">
                <a:solidFill>
                  <a:schemeClr val="tx1">
                    <a:lumMod val="85000"/>
                    <a:lumOff val="15000"/>
                  </a:schemeClr>
                </a:solidFill>
              </a:rPr>
              <a:t>: Reading light: Leaf spectra capture fine-scale diversity of closely related, hybridizing arctic shrubs </a:t>
            </a:r>
            <a:br>
              <a:rPr lang="en-US" sz="3800" dirty="0">
                <a:solidFill>
                  <a:schemeClr val="tx1">
                    <a:lumMod val="85000"/>
                    <a:lumOff val="15000"/>
                  </a:schemeClr>
                </a:solidFill>
              </a:rPr>
            </a:br>
            <a:endParaRPr lang="en-US" sz="3800" dirty="0">
              <a:solidFill>
                <a:schemeClr val="tx1">
                  <a:lumMod val="85000"/>
                  <a:lumOff val="15000"/>
                </a:schemeClr>
              </a:solidFill>
            </a:endParaRPr>
          </a:p>
        </p:txBody>
      </p:sp>
      <p:sp>
        <p:nvSpPr>
          <p:cNvPr id="34" name="Rectangle 18">
            <a:extLst>
              <a:ext uri="{FF2B5EF4-FFF2-40B4-BE49-F238E27FC236}">
                <a16:creationId xmlns:a16="http://schemas.microsoft.com/office/drawing/2014/main" id="{1D8CD59A-5E26-4B03-BCDA-2E743071C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with medium confidence">
            <a:extLst>
              <a:ext uri="{FF2B5EF4-FFF2-40B4-BE49-F238E27FC236}">
                <a16:creationId xmlns:a16="http://schemas.microsoft.com/office/drawing/2014/main" id="{6F55B2B7-C386-42B9-A390-5AC2E77B7AFE}"/>
              </a:ext>
            </a:extLst>
          </p:cNvPr>
          <p:cNvPicPr>
            <a:picLocks noChangeAspect="1"/>
          </p:cNvPicPr>
          <p:nvPr/>
        </p:nvPicPr>
        <p:blipFill>
          <a:blip r:embed="rId2"/>
          <a:stretch>
            <a:fillRect/>
          </a:stretch>
        </p:blipFill>
        <p:spPr>
          <a:xfrm>
            <a:off x="458336" y="734448"/>
            <a:ext cx="2784700" cy="2582808"/>
          </a:xfrm>
          <a:prstGeom prst="rect">
            <a:avLst/>
          </a:prstGeom>
        </p:spPr>
      </p:pic>
      <p:sp>
        <p:nvSpPr>
          <p:cNvPr id="35" name="Rectangle 20">
            <a:extLst>
              <a:ext uri="{FF2B5EF4-FFF2-40B4-BE49-F238E27FC236}">
                <a16:creationId xmlns:a16="http://schemas.microsoft.com/office/drawing/2014/main" id="{59337BCC-1EEC-40A7-B73E-57661321E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2">
            <a:extLst>
              <a:ext uri="{FF2B5EF4-FFF2-40B4-BE49-F238E27FC236}">
                <a16:creationId xmlns:a16="http://schemas.microsoft.com/office/drawing/2014/main" id="{FC371217-DA98-4891-9B1D-4604100F6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4">
            <a:extLst>
              <a:ext uri="{FF2B5EF4-FFF2-40B4-BE49-F238E27FC236}">
                <a16:creationId xmlns:a16="http://schemas.microsoft.com/office/drawing/2014/main" id="{05EAD671-FD35-40CD-B608-34C26DF9C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ss, outdoor, plant&#10;&#10;Description automatically generated">
            <a:extLst>
              <a:ext uri="{FF2B5EF4-FFF2-40B4-BE49-F238E27FC236}">
                <a16:creationId xmlns:a16="http://schemas.microsoft.com/office/drawing/2014/main" id="{EF25D5D0-8A46-45F9-894E-747E79B08821}"/>
              </a:ext>
            </a:extLst>
          </p:cNvPr>
          <p:cNvPicPr>
            <a:picLocks noChangeAspect="1"/>
          </p:cNvPicPr>
          <p:nvPr/>
        </p:nvPicPr>
        <p:blipFill rotWithShape="1">
          <a:blip r:embed="rId3">
            <a:extLst>
              <a:ext uri="{28A0092B-C50C-407E-A947-70E740481C1C}">
                <a14:useLocalDpi xmlns:a14="http://schemas.microsoft.com/office/drawing/2010/main" val="0"/>
              </a:ext>
            </a:extLst>
          </a:blip>
          <a:srcRect l="11922" t="26700" r="15948" b="21737"/>
          <a:stretch/>
        </p:blipFill>
        <p:spPr>
          <a:xfrm>
            <a:off x="3664752" y="3123619"/>
            <a:ext cx="2295082" cy="2187555"/>
          </a:xfrm>
          <a:prstGeom prst="rect">
            <a:avLst/>
          </a:prstGeom>
        </p:spPr>
      </p:pic>
      <p:cxnSp>
        <p:nvCxnSpPr>
          <p:cNvPr id="27" name="Straight Connector 26">
            <a:extLst>
              <a:ext uri="{FF2B5EF4-FFF2-40B4-BE49-F238E27FC236}">
                <a16:creationId xmlns:a16="http://schemas.microsoft.com/office/drawing/2014/main" id="{9EE3971D-FF14-4FDB-9995-D38D2D11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8E2577E-B576-4B60-B915-816CBC4BC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A8668F2-51BD-42B3-94F2-9816E7A8E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B57FC5F-7FE6-471B-99A9-019375D87CB8}"/>
              </a:ext>
            </a:extLst>
          </p:cNvPr>
          <p:cNvSpPr txBox="1"/>
          <p:nvPr/>
        </p:nvSpPr>
        <p:spPr>
          <a:xfrm>
            <a:off x="4885126" y="5117111"/>
            <a:ext cx="2023101" cy="246221"/>
          </a:xfrm>
          <a:prstGeom prst="rect">
            <a:avLst/>
          </a:prstGeom>
          <a:noFill/>
        </p:spPr>
        <p:txBody>
          <a:bodyPr wrap="square" rtlCol="0">
            <a:spAutoFit/>
          </a:bodyPr>
          <a:lstStyle/>
          <a:p>
            <a:r>
              <a:rPr lang="en-US" sz="1000" dirty="0">
                <a:solidFill>
                  <a:schemeClr val="bg1"/>
                </a:solidFill>
              </a:rPr>
              <a:t>D.M. White (2019)</a:t>
            </a:r>
          </a:p>
        </p:txBody>
      </p:sp>
    </p:spTree>
    <p:extLst>
      <p:ext uri="{BB962C8B-B14F-4D97-AF65-F5344CB8AC3E}">
        <p14:creationId xmlns:p14="http://schemas.microsoft.com/office/powerpoint/2010/main" val="45817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8C6C2-542B-4B07-91AB-8FAFD0CED46E}"/>
              </a:ext>
            </a:extLst>
          </p:cNvPr>
          <p:cNvSpPr>
            <a:spLocks noGrp="1"/>
          </p:cNvSpPr>
          <p:nvPr>
            <p:ph type="title"/>
          </p:nvPr>
        </p:nvSpPr>
        <p:spPr>
          <a:xfrm>
            <a:off x="6411685" y="634946"/>
            <a:ext cx="5127171" cy="1450757"/>
          </a:xfrm>
        </p:spPr>
        <p:txBody>
          <a:bodyPr>
            <a:normAutofit/>
          </a:bodyPr>
          <a:lstStyle/>
          <a:p>
            <a:r>
              <a:rPr lang="en-US" dirty="0"/>
              <a:t>Collecting Dryas</a:t>
            </a:r>
          </a:p>
        </p:txBody>
      </p:sp>
      <p:pic>
        <p:nvPicPr>
          <p:cNvPr id="5" name="Picture 4" descr="A picture containing graphical user interface&#10;&#10;Description automatically generated">
            <a:extLst>
              <a:ext uri="{FF2B5EF4-FFF2-40B4-BE49-F238E27FC236}">
                <a16:creationId xmlns:a16="http://schemas.microsoft.com/office/drawing/2014/main" id="{A996C730-2275-4B93-A7DD-26E692AD1E5A}"/>
              </a:ext>
            </a:extLst>
          </p:cNvPr>
          <p:cNvPicPr>
            <a:picLocks noChangeAspect="1"/>
          </p:cNvPicPr>
          <p:nvPr/>
        </p:nvPicPr>
        <p:blipFill rotWithShape="1">
          <a:blip r:embed="rId2"/>
          <a:srcRect r="9369"/>
          <a:stretch/>
        </p:blipFill>
        <p:spPr>
          <a:xfrm>
            <a:off x="351637" y="698890"/>
            <a:ext cx="5708409" cy="5668668"/>
          </a:xfrm>
          <a:prstGeom prst="rect">
            <a:avLst/>
          </a:prstGeom>
        </p:spPr>
      </p:pic>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66A699-E690-4F1C-BAE2-9A3360DC1257}"/>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b="1" dirty="0"/>
              <a:t> Species</a:t>
            </a:r>
          </a:p>
          <a:p>
            <a:pPr lvl="1">
              <a:buFont typeface="Wingdings" panose="05000000000000000000" pitchFamily="2" charset="2"/>
              <a:buChar char="§"/>
            </a:pPr>
            <a:r>
              <a:rPr lang="en-US" i="1" dirty="0"/>
              <a:t>Dryas alaskensis</a:t>
            </a:r>
          </a:p>
          <a:p>
            <a:pPr lvl="2">
              <a:buFont typeface="Wingdings" panose="05000000000000000000" pitchFamily="2" charset="2"/>
              <a:buChar char="§"/>
            </a:pPr>
            <a:r>
              <a:rPr lang="en-US" dirty="0"/>
              <a:t>Alaskan endemic</a:t>
            </a:r>
          </a:p>
          <a:p>
            <a:pPr lvl="1">
              <a:buFont typeface="Wingdings" panose="05000000000000000000" pitchFamily="2" charset="2"/>
              <a:buChar char="§"/>
            </a:pPr>
            <a:r>
              <a:rPr lang="en-US" i="1" dirty="0"/>
              <a:t>Dryas </a:t>
            </a:r>
            <a:r>
              <a:rPr lang="en-US" i="1" dirty="0" err="1"/>
              <a:t>ajanensis</a:t>
            </a:r>
            <a:r>
              <a:rPr lang="en-US" i="1" dirty="0"/>
              <a:t> </a:t>
            </a:r>
          </a:p>
          <a:p>
            <a:pPr lvl="2">
              <a:buFont typeface="Wingdings" panose="05000000000000000000" pitchFamily="2" charset="2"/>
              <a:buChar char="§"/>
            </a:pPr>
            <a:r>
              <a:rPr lang="en-US" dirty="0"/>
              <a:t>Widespread, often confused with </a:t>
            </a:r>
            <a:r>
              <a:rPr lang="en-US" i="1" dirty="0"/>
              <a:t>Dryas </a:t>
            </a:r>
            <a:r>
              <a:rPr lang="en-US" i="1" dirty="0" err="1"/>
              <a:t>octopetala</a:t>
            </a:r>
            <a:endParaRPr lang="en-US" dirty="0"/>
          </a:p>
          <a:p>
            <a:pPr lvl="1">
              <a:buFont typeface="Wingdings" panose="05000000000000000000" pitchFamily="2" charset="2"/>
              <a:buChar char="§"/>
            </a:pPr>
            <a:r>
              <a:rPr lang="en-US" dirty="0"/>
              <a:t>Hybrids</a:t>
            </a:r>
          </a:p>
          <a:p>
            <a:pPr>
              <a:buFont typeface="Wingdings" panose="05000000000000000000" pitchFamily="2" charset="2"/>
              <a:buChar char="q"/>
            </a:pPr>
            <a:r>
              <a:rPr lang="en-US" dirty="0"/>
              <a:t> </a:t>
            </a:r>
            <a:r>
              <a:rPr lang="en-US" b="1" dirty="0"/>
              <a:t>Six sites</a:t>
            </a:r>
          </a:p>
          <a:p>
            <a:pPr>
              <a:buFont typeface="Wingdings" panose="05000000000000000000" pitchFamily="2" charset="2"/>
              <a:buChar char="q"/>
            </a:pPr>
            <a:r>
              <a:rPr lang="en-US" b="1" dirty="0"/>
              <a:t> Data</a:t>
            </a:r>
          </a:p>
          <a:p>
            <a:pPr lvl="1">
              <a:buFont typeface="Wingdings" panose="05000000000000000000" pitchFamily="2" charset="2"/>
              <a:buChar char="§"/>
            </a:pPr>
            <a:r>
              <a:rPr lang="en-US" dirty="0"/>
              <a:t>DNA</a:t>
            </a:r>
          </a:p>
          <a:p>
            <a:pPr lvl="1">
              <a:buFont typeface="Wingdings" panose="05000000000000000000" pitchFamily="2" charset="2"/>
              <a:buChar char="§"/>
            </a:pPr>
            <a:r>
              <a:rPr lang="en-US" dirty="0"/>
              <a:t>Spectra</a:t>
            </a:r>
          </a:p>
          <a:p>
            <a:pPr lvl="1">
              <a:buFont typeface="Wingdings" panose="05000000000000000000" pitchFamily="2" charset="2"/>
              <a:buChar char="§"/>
            </a:pPr>
            <a:endParaRPr lang="en-US" dirty="0"/>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953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A1904-6226-4711-8AD4-074FBBA90A41}"/>
              </a:ext>
            </a:extLst>
          </p:cNvPr>
          <p:cNvSpPr>
            <a:spLocks noGrp="1"/>
          </p:cNvSpPr>
          <p:nvPr>
            <p:ph type="title"/>
          </p:nvPr>
        </p:nvSpPr>
        <p:spPr>
          <a:xfrm>
            <a:off x="7859485" y="634946"/>
            <a:ext cx="3690257" cy="1450757"/>
          </a:xfrm>
        </p:spPr>
        <p:txBody>
          <a:bodyPr>
            <a:normAutofit/>
          </a:bodyPr>
          <a:lstStyle/>
          <a:p>
            <a:r>
              <a:rPr lang="en-US" sz="4400"/>
              <a:t>Six Populations Delimited </a:t>
            </a:r>
          </a:p>
        </p:txBody>
      </p:sp>
      <p:pic>
        <p:nvPicPr>
          <p:cNvPr id="5" name="Picture 4">
            <a:extLst>
              <a:ext uri="{FF2B5EF4-FFF2-40B4-BE49-F238E27FC236}">
                <a16:creationId xmlns:a16="http://schemas.microsoft.com/office/drawing/2014/main" id="{44F56FC6-C5D2-447D-90AB-51D4C9B30FFF}"/>
              </a:ext>
            </a:extLst>
          </p:cNvPr>
          <p:cNvPicPr>
            <a:picLocks noChangeAspect="1"/>
          </p:cNvPicPr>
          <p:nvPr/>
        </p:nvPicPr>
        <p:blipFill>
          <a:blip r:embed="rId2"/>
          <a:stretch>
            <a:fillRect/>
          </a:stretch>
        </p:blipFill>
        <p:spPr>
          <a:xfrm>
            <a:off x="633999" y="1198432"/>
            <a:ext cx="6909801" cy="4197703"/>
          </a:xfrm>
          <a:prstGeom prst="rect">
            <a:avLst/>
          </a:prstGeom>
        </p:spPr>
      </p:pic>
      <p:cxnSp>
        <p:nvCxnSpPr>
          <p:cNvPr id="12" name="Straight Connector 11">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E38516-7B66-4B89-AE87-96EEEA9C1D85}"/>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a:t>
            </a:r>
            <a:r>
              <a:rPr lang="en-US" b="1" dirty="0"/>
              <a:t>Genomic Data</a:t>
            </a:r>
          </a:p>
          <a:p>
            <a:pPr>
              <a:buFont typeface="Wingdings" panose="05000000000000000000" pitchFamily="2" charset="2"/>
              <a:buChar char="q"/>
            </a:pPr>
            <a:r>
              <a:rPr lang="en-US" b="1" dirty="0"/>
              <a:t> Population delimitation</a:t>
            </a:r>
          </a:p>
          <a:p>
            <a:pPr lvl="1">
              <a:buFont typeface="Wingdings" panose="05000000000000000000" pitchFamily="2" charset="2"/>
              <a:buChar char="§"/>
            </a:pPr>
            <a:r>
              <a:rPr lang="en-US" dirty="0"/>
              <a:t>STRUCTURE</a:t>
            </a:r>
          </a:p>
          <a:p>
            <a:pPr lvl="1">
              <a:buFont typeface="Wingdings" panose="05000000000000000000" pitchFamily="2" charset="2"/>
              <a:buChar char="§"/>
            </a:pPr>
            <a:r>
              <a:rPr lang="en-US" dirty="0"/>
              <a:t>PCA</a:t>
            </a:r>
          </a:p>
          <a:p>
            <a:pPr marL="201168" lvl="1" indent="0">
              <a:buNone/>
            </a:pPr>
            <a:endParaRPr lang="en-US" dirty="0"/>
          </a:p>
        </p:txBody>
      </p:sp>
      <p:sp>
        <p:nvSpPr>
          <p:cNvPr id="14" name="Rectangle 13">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Dawson M White">
            <a:extLst>
              <a:ext uri="{FF2B5EF4-FFF2-40B4-BE49-F238E27FC236}">
                <a16:creationId xmlns:a16="http://schemas.microsoft.com/office/drawing/2014/main" id="{6BA97113-2CBF-4FC2-AD2B-FAFD907FE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51"/>
          <a:stretch/>
        </p:blipFill>
        <p:spPr bwMode="auto">
          <a:xfrm>
            <a:off x="10524931" y="4169843"/>
            <a:ext cx="1539908" cy="205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2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C1732-19F4-4BA6-A50C-A7D60CB37124}"/>
              </a:ext>
            </a:extLst>
          </p:cNvPr>
          <p:cNvSpPr>
            <a:spLocks noGrp="1"/>
          </p:cNvSpPr>
          <p:nvPr>
            <p:ph type="title"/>
          </p:nvPr>
        </p:nvSpPr>
        <p:spPr>
          <a:xfrm>
            <a:off x="6411685" y="634946"/>
            <a:ext cx="5127171" cy="1450757"/>
          </a:xfrm>
        </p:spPr>
        <p:txBody>
          <a:bodyPr>
            <a:normAutofit/>
          </a:bodyPr>
          <a:lstStyle/>
          <a:p>
            <a:r>
              <a:rPr lang="en-US" sz="4100"/>
              <a:t>Species and Populations Predicted from Spectra</a:t>
            </a:r>
          </a:p>
        </p:txBody>
      </p:sp>
      <p:pic>
        <p:nvPicPr>
          <p:cNvPr id="5" name="Content Placeholder 4" descr="Chart&#10;&#10;Description automatically generated with medium confidence">
            <a:extLst>
              <a:ext uri="{FF2B5EF4-FFF2-40B4-BE49-F238E27FC236}">
                <a16:creationId xmlns:a16="http://schemas.microsoft.com/office/drawing/2014/main" id="{A8D07E9E-05D0-4EB7-AFAA-A3ED8CBA9459}"/>
              </a:ext>
            </a:extLst>
          </p:cNvPr>
          <p:cNvPicPr>
            <a:picLocks noChangeAspect="1"/>
          </p:cNvPicPr>
          <p:nvPr/>
        </p:nvPicPr>
        <p:blipFill>
          <a:blip r:embed="rId3"/>
          <a:stretch>
            <a:fillRect/>
          </a:stretch>
        </p:blipFill>
        <p:spPr>
          <a:xfrm>
            <a:off x="643192" y="904337"/>
            <a:ext cx="5451627" cy="4729285"/>
          </a:xfrm>
          <a:prstGeom prst="rect">
            <a:avLst/>
          </a:prstGeom>
        </p:spPr>
      </p:pic>
      <p:cxnSp>
        <p:nvCxnSpPr>
          <p:cNvPr id="14"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BEF2986-7CC0-44B0-8F3D-9211A35F104F}"/>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b="1" dirty="0"/>
              <a:t> </a:t>
            </a:r>
            <a:r>
              <a:rPr lang="en-US" dirty="0"/>
              <a:t>Partial Least Squares Discriminatory Analysis (PLS-DA)</a:t>
            </a:r>
          </a:p>
          <a:p>
            <a:pPr>
              <a:buFont typeface="Wingdings" panose="05000000000000000000" pitchFamily="2" charset="2"/>
              <a:buChar char="q"/>
            </a:pPr>
            <a:r>
              <a:rPr lang="en-US" b="1" dirty="0"/>
              <a:t> Prediction Species</a:t>
            </a:r>
          </a:p>
          <a:p>
            <a:pPr lvl="1">
              <a:buFont typeface="Wingdings" panose="05000000000000000000" pitchFamily="2" charset="2"/>
              <a:buChar char="§"/>
            </a:pPr>
            <a:r>
              <a:rPr lang="en-US" dirty="0"/>
              <a:t>With hybrids: 90.8% accuracy</a:t>
            </a:r>
          </a:p>
          <a:p>
            <a:pPr lvl="1">
              <a:buFont typeface="Wingdings" panose="05000000000000000000" pitchFamily="2" charset="2"/>
              <a:buChar char="§"/>
            </a:pPr>
            <a:r>
              <a:rPr lang="en-US" dirty="0"/>
              <a:t>Without hybrids: 99.4% accuracy</a:t>
            </a:r>
          </a:p>
          <a:p>
            <a:pPr>
              <a:buFont typeface="Wingdings" panose="05000000000000000000" pitchFamily="2" charset="2"/>
              <a:buChar char="q"/>
            </a:pPr>
            <a:r>
              <a:rPr lang="en-US" dirty="0"/>
              <a:t> </a:t>
            </a:r>
            <a:r>
              <a:rPr lang="en-US" b="1" dirty="0"/>
              <a:t>Predicting Populations</a:t>
            </a:r>
          </a:p>
          <a:p>
            <a:pPr lvl="1">
              <a:buFont typeface="Wingdings" panose="05000000000000000000" pitchFamily="2" charset="2"/>
              <a:buChar char="§"/>
            </a:pPr>
            <a:r>
              <a:rPr lang="en-US" dirty="0"/>
              <a:t>99.0% accuracy </a:t>
            </a:r>
          </a:p>
        </p:txBody>
      </p:sp>
      <p:sp>
        <p:nvSpPr>
          <p:cNvPr id="16"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886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4DF04-2858-4E6C-91FA-DFF0C4694E13}"/>
              </a:ext>
            </a:extLst>
          </p:cNvPr>
          <p:cNvSpPr>
            <a:spLocks noGrp="1"/>
          </p:cNvSpPr>
          <p:nvPr>
            <p:ph type="title"/>
          </p:nvPr>
        </p:nvSpPr>
        <p:spPr>
          <a:xfrm>
            <a:off x="7859485" y="634946"/>
            <a:ext cx="3690257" cy="1450757"/>
          </a:xfrm>
        </p:spPr>
        <p:txBody>
          <a:bodyPr>
            <a:normAutofit/>
          </a:bodyPr>
          <a:lstStyle/>
          <a:p>
            <a:r>
              <a:rPr lang="en-US" sz="3400" dirty="0"/>
              <a:t>Ancestry Predicted from Spectra</a:t>
            </a:r>
          </a:p>
        </p:txBody>
      </p:sp>
      <p:pic>
        <p:nvPicPr>
          <p:cNvPr id="5" name="Content Placeholder 4" descr="Chart, histogram&#10;&#10;Description automatically generated">
            <a:extLst>
              <a:ext uri="{FF2B5EF4-FFF2-40B4-BE49-F238E27FC236}">
                <a16:creationId xmlns:a16="http://schemas.microsoft.com/office/drawing/2014/main" id="{218A6293-AFC6-4006-A455-DF3B75589FF4}"/>
              </a:ext>
            </a:extLst>
          </p:cNvPr>
          <p:cNvPicPr>
            <a:picLocks noChangeAspect="1"/>
          </p:cNvPicPr>
          <p:nvPr/>
        </p:nvPicPr>
        <p:blipFill>
          <a:blip r:embed="rId3"/>
          <a:stretch>
            <a:fillRect/>
          </a:stretch>
        </p:blipFill>
        <p:spPr>
          <a:xfrm>
            <a:off x="1431696" y="640081"/>
            <a:ext cx="5314406" cy="5314406"/>
          </a:xfrm>
          <a:prstGeom prst="rect">
            <a:avLst/>
          </a:prstGeom>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AE5D6B8C-076D-4068-879C-B8612D9E9C92}"/>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dirty="0"/>
              <a:t>PLS Beta Regression</a:t>
            </a:r>
          </a:p>
          <a:p>
            <a:pPr>
              <a:buFont typeface="Wingdings" panose="05000000000000000000" pitchFamily="2" charset="2"/>
              <a:buChar char="q"/>
            </a:pPr>
            <a:r>
              <a:rPr lang="en-US" dirty="0"/>
              <a:t> </a:t>
            </a:r>
            <a:r>
              <a:rPr lang="en-US" b="1" dirty="0"/>
              <a:t>Results</a:t>
            </a:r>
          </a:p>
          <a:p>
            <a:pPr lvl="1">
              <a:buFont typeface="Wingdings" panose="05000000000000000000" pitchFamily="2" charset="2"/>
              <a:buChar char="§"/>
            </a:pPr>
            <a:r>
              <a:rPr lang="en-US" dirty="0"/>
              <a:t>r-squared = 0.89</a:t>
            </a:r>
          </a:p>
          <a:p>
            <a:pPr lvl="1">
              <a:buFont typeface="Wingdings" panose="05000000000000000000" pitchFamily="2" charset="2"/>
              <a:buChar char="§"/>
            </a:pPr>
            <a:r>
              <a:rPr lang="en-US" dirty="0"/>
              <a:t>RMSE = 0.14</a:t>
            </a:r>
          </a:p>
          <a:p>
            <a:pPr>
              <a:buFont typeface="Wingdings" panose="05000000000000000000" pitchFamily="2" charset="2"/>
              <a:buChar char="q"/>
            </a:pPr>
            <a:r>
              <a:rPr lang="en-US" dirty="0"/>
              <a:t> </a:t>
            </a:r>
            <a:r>
              <a:rPr lang="en-US" b="1" dirty="0"/>
              <a:t>Correlation between spectral and phylogenetic distance</a:t>
            </a:r>
          </a:p>
          <a:p>
            <a:pPr lvl="1">
              <a:buFont typeface="Wingdings" panose="05000000000000000000" pitchFamily="2" charset="2"/>
              <a:buChar char="§"/>
            </a:pPr>
            <a:r>
              <a:rPr lang="en-US" dirty="0"/>
              <a:t>r = 0.26</a:t>
            </a:r>
          </a:p>
          <a:p>
            <a:pPr lvl="1">
              <a:buFont typeface="Wingdings" panose="05000000000000000000" pitchFamily="2" charset="2"/>
              <a:buChar char="§"/>
            </a:pPr>
            <a:r>
              <a:rPr lang="en-US" dirty="0"/>
              <a:t>p = 0.0001</a:t>
            </a:r>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1A1ECEDD-B212-403D-8A75-D36651D40EC0}"/>
              </a:ext>
            </a:extLst>
          </p:cNvPr>
          <p:cNvSpPr txBox="1"/>
          <p:nvPr/>
        </p:nvSpPr>
        <p:spPr>
          <a:xfrm rot="16200000">
            <a:off x="-645892" y="2444944"/>
            <a:ext cx="4314042" cy="338554"/>
          </a:xfrm>
          <a:prstGeom prst="rect">
            <a:avLst/>
          </a:prstGeom>
          <a:solidFill>
            <a:schemeClr val="bg1"/>
          </a:solidFill>
        </p:spPr>
        <p:txBody>
          <a:bodyPr wrap="square" rtlCol="0">
            <a:spAutoFit/>
          </a:bodyPr>
          <a:lstStyle/>
          <a:p>
            <a:r>
              <a:rPr lang="en-US" sz="1600" dirty="0"/>
              <a:t>Predicted Dryas alaskensis ancestry</a:t>
            </a:r>
          </a:p>
        </p:txBody>
      </p:sp>
    </p:spTree>
    <p:extLst>
      <p:ext uri="{BB962C8B-B14F-4D97-AF65-F5344CB8AC3E}">
        <p14:creationId xmlns:p14="http://schemas.microsoft.com/office/powerpoint/2010/main" val="173175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1CB8C-F863-46F8-8666-73E8A120DA10}"/>
              </a:ext>
            </a:extLst>
          </p:cNvPr>
          <p:cNvSpPr>
            <a:spLocks noGrp="1"/>
          </p:cNvSpPr>
          <p:nvPr>
            <p:ph type="title"/>
          </p:nvPr>
        </p:nvSpPr>
        <p:spPr>
          <a:xfrm>
            <a:off x="7859485" y="634946"/>
            <a:ext cx="3690257" cy="1450757"/>
          </a:xfrm>
        </p:spPr>
        <p:txBody>
          <a:bodyPr>
            <a:normAutofit/>
          </a:bodyPr>
          <a:lstStyle/>
          <a:p>
            <a:r>
              <a:rPr lang="en-US"/>
              <a:t>Hybrids</a:t>
            </a:r>
            <a:endParaRPr lang="en-US" dirty="0"/>
          </a:p>
        </p:txBody>
      </p:sp>
      <p:pic>
        <p:nvPicPr>
          <p:cNvPr id="7" name="Picture 6" descr="Chart&#10;&#10;Description automatically generated">
            <a:extLst>
              <a:ext uri="{FF2B5EF4-FFF2-40B4-BE49-F238E27FC236}">
                <a16:creationId xmlns:a16="http://schemas.microsoft.com/office/drawing/2014/main" id="{97BFF9EC-CB8E-47EF-A238-8A95D2955765}"/>
              </a:ext>
            </a:extLst>
          </p:cNvPr>
          <p:cNvPicPr>
            <a:picLocks noChangeAspect="1"/>
          </p:cNvPicPr>
          <p:nvPr/>
        </p:nvPicPr>
        <p:blipFill>
          <a:blip r:embed="rId3"/>
          <a:stretch>
            <a:fillRect/>
          </a:stretch>
        </p:blipFill>
        <p:spPr>
          <a:xfrm>
            <a:off x="633999" y="1127592"/>
            <a:ext cx="6909801" cy="4339384"/>
          </a:xfrm>
          <a:prstGeom prst="rect">
            <a:avLst/>
          </a:prstGeom>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18D427-55ED-47D2-8EC3-0CAFB7386860}"/>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Did show higher trait variability than parent species</a:t>
            </a:r>
          </a:p>
          <a:p>
            <a:pPr>
              <a:buFont typeface="Wingdings" panose="05000000000000000000" pitchFamily="2" charset="2"/>
              <a:buChar char="q"/>
            </a:pPr>
            <a:r>
              <a:rPr lang="en-US" dirty="0"/>
              <a:t> Still identified quite well (75% accuracy)</a:t>
            </a:r>
          </a:p>
          <a:p>
            <a:pPr lvl="1">
              <a:buFont typeface="Wingdings" panose="05000000000000000000" pitchFamily="2" charset="2"/>
              <a:buChar char="q"/>
            </a:pPr>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419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671E6-3943-4AB5-AB38-08DAE5B7D17C}"/>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5100" dirty="0">
                <a:solidFill>
                  <a:schemeClr val="tx2"/>
                </a:solidFill>
              </a:rPr>
              <a:t>Fine-scale diversity will not necessarily be overlooked as spectroscopy becomes more prevalent as a tool for biodiversity detection and monitoring</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A322D29-92B9-45CB-8294-31723A2377F3}"/>
              </a:ext>
            </a:extLst>
          </p:cNvPr>
          <p:cNvSpPr txBox="1"/>
          <p:nvPr/>
        </p:nvSpPr>
        <p:spPr>
          <a:xfrm>
            <a:off x="766023" y="2598003"/>
            <a:ext cx="2969132" cy="830997"/>
          </a:xfrm>
          <a:prstGeom prst="rect">
            <a:avLst/>
          </a:prstGeom>
          <a:noFill/>
        </p:spPr>
        <p:txBody>
          <a:bodyPr wrap="square" rtlCol="0">
            <a:spAutoFit/>
          </a:bodyPr>
          <a:lstStyle/>
          <a:p>
            <a:r>
              <a:rPr lang="en-US" sz="4800" dirty="0">
                <a:solidFill>
                  <a:srgbClr val="92D050"/>
                </a:solidFill>
              </a:rPr>
              <a:t>Conclusion</a:t>
            </a:r>
          </a:p>
        </p:txBody>
      </p:sp>
    </p:spTree>
    <p:extLst>
      <p:ext uri="{BB962C8B-B14F-4D97-AF65-F5344CB8AC3E}">
        <p14:creationId xmlns:p14="http://schemas.microsoft.com/office/powerpoint/2010/main" val="10706575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DA99D4F-58E3-4C91-B155-D30384BE71D1}"/>
              </a:ext>
            </a:extLst>
          </p:cNvPr>
          <p:cNvGrpSpPr/>
          <p:nvPr/>
        </p:nvGrpSpPr>
        <p:grpSpPr>
          <a:xfrm>
            <a:off x="2587272" y="801793"/>
            <a:ext cx="7017455" cy="5273056"/>
            <a:chOff x="1520825" y="0"/>
            <a:chExt cx="9150350" cy="6875756"/>
          </a:xfrm>
        </p:grpSpPr>
        <p:pic>
          <p:nvPicPr>
            <p:cNvPr id="1026" name="Picture 2" descr="Diverse forests are stronger against drought">
              <a:extLst>
                <a:ext uri="{FF2B5EF4-FFF2-40B4-BE49-F238E27FC236}">
                  <a16:creationId xmlns:a16="http://schemas.microsoft.com/office/drawing/2014/main" id="{6A2FACE5-6CD4-48C3-B2F1-3508338D2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25" y="0"/>
              <a:ext cx="9150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B420C4-74C8-4535-AE1E-22DA6D56CB7B}"/>
                </a:ext>
              </a:extLst>
            </p:cNvPr>
            <p:cNvSpPr txBox="1"/>
            <p:nvPr/>
          </p:nvSpPr>
          <p:spPr>
            <a:xfrm>
              <a:off x="9587884" y="6621840"/>
              <a:ext cx="1083291" cy="253916"/>
            </a:xfrm>
            <a:prstGeom prst="rect">
              <a:avLst/>
            </a:prstGeom>
            <a:noFill/>
          </p:spPr>
          <p:txBody>
            <a:bodyPr wrap="square" rtlCol="0">
              <a:normAutofit fontScale="92500"/>
            </a:bodyPr>
            <a:lstStyle/>
            <a:p>
              <a:pPr>
                <a:lnSpc>
                  <a:spcPct val="90000"/>
                </a:lnSpc>
                <a:spcAft>
                  <a:spcPts val="600"/>
                </a:spcAft>
              </a:pPr>
              <a:r>
                <a:rPr lang="en-US" sz="800" dirty="0">
                  <a:solidFill>
                    <a:schemeClr val="bg1"/>
                  </a:solidFill>
                </a:rPr>
                <a:t>Dennis Buchner</a:t>
              </a:r>
            </a:p>
          </p:txBody>
        </p:sp>
      </p:grpSp>
      <p:cxnSp>
        <p:nvCxnSpPr>
          <p:cNvPr id="9" name="Straight Arrow Connector 8">
            <a:extLst>
              <a:ext uri="{FF2B5EF4-FFF2-40B4-BE49-F238E27FC236}">
                <a16:creationId xmlns:a16="http://schemas.microsoft.com/office/drawing/2014/main" id="{2DBEC4BC-AEBE-4D46-A7ED-67417824B5E8}"/>
              </a:ext>
            </a:extLst>
          </p:cNvPr>
          <p:cNvCxnSpPr>
            <a:cxnSpLocks/>
            <a:stCxn id="17" idx="3"/>
          </p:cNvCxnSpPr>
          <p:nvPr/>
        </p:nvCxnSpPr>
        <p:spPr>
          <a:xfrm>
            <a:off x="2472094" y="2781209"/>
            <a:ext cx="2348481" cy="11109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81962CBB-A38A-4FEC-930D-4AA34A5BAF98}"/>
              </a:ext>
            </a:extLst>
          </p:cNvPr>
          <p:cNvCxnSpPr>
            <a:cxnSpLocks/>
            <a:stCxn id="33" idx="3"/>
          </p:cNvCxnSpPr>
          <p:nvPr/>
        </p:nvCxnSpPr>
        <p:spPr>
          <a:xfrm>
            <a:off x="2110260" y="4361730"/>
            <a:ext cx="2195410"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6E755238-18F0-4FCD-9D17-13D0D45FED65}"/>
              </a:ext>
            </a:extLst>
          </p:cNvPr>
          <p:cNvCxnSpPr>
            <a:cxnSpLocks/>
            <a:stCxn id="37" idx="1"/>
          </p:cNvCxnSpPr>
          <p:nvPr/>
        </p:nvCxnSpPr>
        <p:spPr>
          <a:xfrm flipH="1">
            <a:off x="9095515" y="3574106"/>
            <a:ext cx="789658" cy="47569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4D3D60AF-14CD-4E0B-99C9-D6E77171FC14}"/>
              </a:ext>
            </a:extLst>
          </p:cNvPr>
          <p:cNvCxnSpPr>
            <a:cxnSpLocks/>
            <a:stCxn id="38" idx="1"/>
          </p:cNvCxnSpPr>
          <p:nvPr/>
        </p:nvCxnSpPr>
        <p:spPr>
          <a:xfrm flipH="1">
            <a:off x="7529020" y="4546396"/>
            <a:ext cx="2286366"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C1B4461E-31B5-4D76-AB62-9AE729947D2D}"/>
              </a:ext>
            </a:extLst>
          </p:cNvPr>
          <p:cNvCxnSpPr>
            <a:cxnSpLocks/>
            <a:stCxn id="36" idx="1"/>
          </p:cNvCxnSpPr>
          <p:nvPr/>
        </p:nvCxnSpPr>
        <p:spPr>
          <a:xfrm flipH="1">
            <a:off x="8362765" y="1367894"/>
            <a:ext cx="1549008" cy="59221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2726FE2B-3FB2-4109-B582-E1B830D9BDDE}"/>
              </a:ext>
            </a:extLst>
          </p:cNvPr>
          <p:cNvSpPr txBox="1"/>
          <p:nvPr/>
        </p:nvSpPr>
        <p:spPr>
          <a:xfrm>
            <a:off x="785336" y="2596543"/>
            <a:ext cx="1686758" cy="369332"/>
          </a:xfrm>
          <a:prstGeom prst="rect">
            <a:avLst/>
          </a:prstGeom>
          <a:noFill/>
        </p:spPr>
        <p:txBody>
          <a:bodyPr wrap="square" rtlCol="0">
            <a:spAutoFit/>
          </a:bodyPr>
          <a:lstStyle/>
          <a:p>
            <a:r>
              <a:rPr lang="en-US" dirty="0"/>
              <a:t>Erosion control</a:t>
            </a:r>
          </a:p>
        </p:txBody>
      </p:sp>
      <p:sp>
        <p:nvSpPr>
          <p:cNvPr id="33" name="TextBox 32">
            <a:extLst>
              <a:ext uri="{FF2B5EF4-FFF2-40B4-BE49-F238E27FC236}">
                <a16:creationId xmlns:a16="http://schemas.microsoft.com/office/drawing/2014/main" id="{09739485-1DB7-45A9-B261-F1A41F1241FD}"/>
              </a:ext>
            </a:extLst>
          </p:cNvPr>
          <p:cNvSpPr txBox="1"/>
          <p:nvPr/>
        </p:nvSpPr>
        <p:spPr>
          <a:xfrm>
            <a:off x="774053" y="4177064"/>
            <a:ext cx="1336207" cy="369332"/>
          </a:xfrm>
          <a:prstGeom prst="rect">
            <a:avLst/>
          </a:prstGeom>
          <a:noFill/>
        </p:spPr>
        <p:txBody>
          <a:bodyPr wrap="square" rtlCol="0">
            <a:spAutoFit/>
          </a:bodyPr>
          <a:lstStyle/>
          <a:p>
            <a:r>
              <a:rPr lang="en-US" dirty="0"/>
              <a:t>Clean water</a:t>
            </a:r>
          </a:p>
        </p:txBody>
      </p:sp>
      <p:sp>
        <p:nvSpPr>
          <p:cNvPr id="36" name="TextBox 35">
            <a:extLst>
              <a:ext uri="{FF2B5EF4-FFF2-40B4-BE49-F238E27FC236}">
                <a16:creationId xmlns:a16="http://schemas.microsoft.com/office/drawing/2014/main" id="{A7FE37CD-2304-49D3-AE0C-8EBF01777C8F}"/>
              </a:ext>
            </a:extLst>
          </p:cNvPr>
          <p:cNvSpPr txBox="1"/>
          <p:nvPr/>
        </p:nvSpPr>
        <p:spPr>
          <a:xfrm>
            <a:off x="9911773" y="1183228"/>
            <a:ext cx="1686758" cy="369332"/>
          </a:xfrm>
          <a:prstGeom prst="rect">
            <a:avLst/>
          </a:prstGeom>
          <a:noFill/>
        </p:spPr>
        <p:txBody>
          <a:bodyPr wrap="square" rtlCol="0">
            <a:spAutoFit/>
          </a:bodyPr>
          <a:lstStyle/>
          <a:p>
            <a:r>
              <a:rPr lang="en-US" dirty="0"/>
              <a:t>Carbon fixation</a:t>
            </a:r>
          </a:p>
        </p:txBody>
      </p:sp>
      <p:sp>
        <p:nvSpPr>
          <p:cNvPr id="37" name="TextBox 36">
            <a:extLst>
              <a:ext uri="{FF2B5EF4-FFF2-40B4-BE49-F238E27FC236}">
                <a16:creationId xmlns:a16="http://schemas.microsoft.com/office/drawing/2014/main" id="{11A5C4BD-77B3-4771-A7D8-1D02C9D756A7}"/>
              </a:ext>
            </a:extLst>
          </p:cNvPr>
          <p:cNvSpPr txBox="1"/>
          <p:nvPr/>
        </p:nvSpPr>
        <p:spPr>
          <a:xfrm>
            <a:off x="9885173" y="3389440"/>
            <a:ext cx="1686758" cy="369332"/>
          </a:xfrm>
          <a:prstGeom prst="rect">
            <a:avLst/>
          </a:prstGeom>
          <a:noFill/>
        </p:spPr>
        <p:txBody>
          <a:bodyPr wrap="square" rtlCol="0">
            <a:spAutoFit/>
          </a:bodyPr>
          <a:lstStyle/>
          <a:p>
            <a:r>
              <a:rPr lang="en-US" dirty="0"/>
              <a:t>Soil chemistry</a:t>
            </a:r>
          </a:p>
        </p:txBody>
      </p:sp>
      <p:sp>
        <p:nvSpPr>
          <p:cNvPr id="38" name="TextBox 37">
            <a:extLst>
              <a:ext uri="{FF2B5EF4-FFF2-40B4-BE49-F238E27FC236}">
                <a16:creationId xmlns:a16="http://schemas.microsoft.com/office/drawing/2014/main" id="{44568624-91CD-4D2E-B63D-216AE71CFBBF}"/>
              </a:ext>
            </a:extLst>
          </p:cNvPr>
          <p:cNvSpPr txBox="1"/>
          <p:nvPr/>
        </p:nvSpPr>
        <p:spPr>
          <a:xfrm>
            <a:off x="9815386" y="4361730"/>
            <a:ext cx="1686758" cy="369332"/>
          </a:xfrm>
          <a:prstGeom prst="rect">
            <a:avLst/>
          </a:prstGeom>
          <a:noFill/>
        </p:spPr>
        <p:txBody>
          <a:bodyPr wrap="square" rtlCol="0">
            <a:spAutoFit/>
          </a:bodyPr>
          <a:lstStyle/>
          <a:p>
            <a:r>
              <a:rPr lang="en-US" dirty="0"/>
              <a:t>Nutrient cycling</a:t>
            </a:r>
          </a:p>
        </p:txBody>
      </p:sp>
      <p:grpSp>
        <p:nvGrpSpPr>
          <p:cNvPr id="50" name="Group 49">
            <a:extLst>
              <a:ext uri="{FF2B5EF4-FFF2-40B4-BE49-F238E27FC236}">
                <a16:creationId xmlns:a16="http://schemas.microsoft.com/office/drawing/2014/main" id="{5C247544-B660-4821-B29C-E9DEC74CEE21}"/>
              </a:ext>
            </a:extLst>
          </p:cNvPr>
          <p:cNvGrpSpPr/>
          <p:nvPr/>
        </p:nvGrpSpPr>
        <p:grpSpPr>
          <a:xfrm>
            <a:off x="7107665" y="1775994"/>
            <a:ext cx="1666280" cy="914400"/>
            <a:chOff x="6689927" y="1552560"/>
            <a:chExt cx="1666280" cy="914400"/>
          </a:xfrm>
        </p:grpSpPr>
        <p:pic>
          <p:nvPicPr>
            <p:cNvPr id="48" name="Graphic 47" descr="Arrow circle with solid fill">
              <a:extLst>
                <a:ext uri="{FF2B5EF4-FFF2-40B4-BE49-F238E27FC236}">
                  <a16:creationId xmlns:a16="http://schemas.microsoft.com/office/drawing/2014/main" id="{2B72F0D8-AB0C-40C4-A99A-8B9869D49C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3576" y="1552560"/>
              <a:ext cx="914400" cy="914400"/>
            </a:xfrm>
            <a:prstGeom prst="rect">
              <a:avLst/>
            </a:prstGeom>
          </p:spPr>
        </p:pic>
        <p:sp>
          <p:nvSpPr>
            <p:cNvPr id="49" name="TextBox 48">
              <a:extLst>
                <a:ext uri="{FF2B5EF4-FFF2-40B4-BE49-F238E27FC236}">
                  <a16:creationId xmlns:a16="http://schemas.microsoft.com/office/drawing/2014/main" id="{634C4DB2-A921-4A03-84D7-39567B9FEAC2}"/>
                </a:ext>
              </a:extLst>
            </p:cNvPr>
            <p:cNvSpPr txBox="1"/>
            <p:nvPr/>
          </p:nvSpPr>
          <p:spPr>
            <a:xfrm>
              <a:off x="6689927" y="1825094"/>
              <a:ext cx="470517" cy="369332"/>
            </a:xfrm>
            <a:prstGeom prst="rect">
              <a:avLst/>
            </a:prstGeom>
            <a:noFill/>
          </p:spPr>
          <p:txBody>
            <a:bodyPr wrap="square" rtlCol="0">
              <a:spAutoFit/>
            </a:bodyPr>
            <a:lstStyle/>
            <a:p>
              <a:r>
                <a:rPr lang="en-US" dirty="0">
                  <a:solidFill>
                    <a:schemeClr val="accent6"/>
                  </a:solidFill>
                </a:rPr>
                <a:t>O</a:t>
              </a:r>
              <a:r>
                <a:rPr lang="en-US" baseline="-25000" dirty="0">
                  <a:solidFill>
                    <a:schemeClr val="accent6"/>
                  </a:solidFill>
                </a:rPr>
                <a:t>2</a:t>
              </a:r>
            </a:p>
          </p:txBody>
        </p:sp>
        <p:sp>
          <p:nvSpPr>
            <p:cNvPr id="60" name="TextBox 59">
              <a:extLst>
                <a:ext uri="{FF2B5EF4-FFF2-40B4-BE49-F238E27FC236}">
                  <a16:creationId xmlns:a16="http://schemas.microsoft.com/office/drawing/2014/main" id="{11D1911D-2870-446A-B583-AEAAE03C0D9C}"/>
                </a:ext>
              </a:extLst>
            </p:cNvPr>
            <p:cNvSpPr txBox="1"/>
            <p:nvPr/>
          </p:nvSpPr>
          <p:spPr>
            <a:xfrm>
              <a:off x="7662145" y="1825094"/>
              <a:ext cx="694062" cy="369332"/>
            </a:xfrm>
            <a:prstGeom prst="rect">
              <a:avLst/>
            </a:prstGeom>
            <a:noFill/>
          </p:spPr>
          <p:txBody>
            <a:bodyPr wrap="square" rtlCol="0">
              <a:spAutoFit/>
            </a:bodyPr>
            <a:lstStyle/>
            <a:p>
              <a:r>
                <a:rPr lang="en-US" dirty="0">
                  <a:solidFill>
                    <a:schemeClr val="accent6"/>
                  </a:solidFill>
                </a:rPr>
                <a:t>CO</a:t>
              </a:r>
              <a:r>
                <a:rPr lang="en-US" baseline="-25000" dirty="0">
                  <a:solidFill>
                    <a:schemeClr val="accent6"/>
                  </a:solidFill>
                </a:rPr>
                <a:t>2</a:t>
              </a:r>
            </a:p>
          </p:txBody>
        </p:sp>
      </p:grpSp>
    </p:spTree>
    <p:extLst>
      <p:ext uri="{BB962C8B-B14F-4D97-AF65-F5344CB8AC3E}">
        <p14:creationId xmlns:p14="http://schemas.microsoft.com/office/powerpoint/2010/main" val="7452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6" grpId="0"/>
      <p:bldP spid="37"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dirty="0"/>
              <a:t>Detecting fine-scale diversity</a:t>
            </a:r>
          </a:p>
          <a:p>
            <a:pPr marL="749808" lvl="1" indent="-457200"/>
            <a:r>
              <a:rPr lang="en-US" dirty="0"/>
              <a:t>Chapter 1</a:t>
            </a:r>
          </a:p>
          <a:p>
            <a:pPr marL="457200" indent="-457200">
              <a:buFont typeface="+mj-lt"/>
              <a:buAutoNum type="arabicParenR"/>
            </a:pPr>
            <a:r>
              <a:rPr lang="en-US" b="1" dirty="0"/>
              <a:t>Expanding lichen spectral libraries using herbaria</a:t>
            </a:r>
          </a:p>
          <a:p>
            <a:pPr marL="749808" lvl="1" indent="-457200"/>
            <a:r>
              <a:rPr lang="en-US" b="1" dirty="0">
                <a:solidFill>
                  <a:schemeClr val="tx1">
                    <a:lumMod val="85000"/>
                    <a:lumOff val="15000"/>
                  </a:schemeClr>
                </a:solidFill>
              </a:rPr>
              <a:t>Chapter 2</a:t>
            </a:r>
          </a:p>
          <a:p>
            <a:pPr marL="457200" indent="-457200">
              <a:buFont typeface="+mj-lt"/>
              <a:buAutoNum type="arabicParenR"/>
            </a:pPr>
            <a:r>
              <a:rPr lang="en-US" dirty="0"/>
              <a:t>Timeline</a:t>
            </a:r>
          </a:p>
        </p:txBody>
      </p:sp>
    </p:spTree>
    <p:extLst>
      <p:ext uri="{BB962C8B-B14F-4D97-AF65-F5344CB8AC3E}">
        <p14:creationId xmlns:p14="http://schemas.microsoft.com/office/powerpoint/2010/main" val="125953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3B530-2A81-4B96-AA6F-BC061197C9F7}"/>
              </a:ext>
            </a:extLst>
          </p:cNvPr>
          <p:cNvSpPr>
            <a:spLocks noGrp="1"/>
          </p:cNvSpPr>
          <p:nvPr>
            <p:ph type="title"/>
          </p:nvPr>
        </p:nvSpPr>
        <p:spPr>
          <a:xfrm>
            <a:off x="7859485" y="634946"/>
            <a:ext cx="3690257" cy="1450757"/>
          </a:xfrm>
        </p:spPr>
        <p:txBody>
          <a:bodyPr>
            <a:normAutofit/>
          </a:bodyPr>
          <a:lstStyle/>
          <a:p>
            <a:r>
              <a:rPr lang="en-US" dirty="0"/>
              <a:t>Why care about lichen?</a:t>
            </a:r>
          </a:p>
        </p:txBody>
      </p:sp>
      <p:cxnSp>
        <p:nvCxnSpPr>
          <p:cNvPr id="30" name="Straight Connector 29">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98384371-7E0F-4A12-A618-03FC7FF7684D}"/>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b="1" dirty="0"/>
              <a:t> Nitrogen fixation</a:t>
            </a:r>
          </a:p>
          <a:p>
            <a:pPr>
              <a:buFont typeface="Wingdings" panose="05000000000000000000" pitchFamily="2" charset="2"/>
              <a:buChar char="q"/>
            </a:pPr>
            <a:r>
              <a:rPr lang="en-US" b="1" dirty="0"/>
              <a:t> Colonization</a:t>
            </a:r>
          </a:p>
          <a:p>
            <a:pPr>
              <a:buFont typeface="Wingdings" panose="05000000000000000000" pitchFamily="2" charset="2"/>
              <a:buChar char="q"/>
            </a:pPr>
            <a:r>
              <a:rPr lang="en-US" b="1" dirty="0"/>
              <a:t> Habitat</a:t>
            </a:r>
          </a:p>
          <a:p>
            <a:pPr>
              <a:buFont typeface="Wingdings" panose="05000000000000000000" pitchFamily="2" charset="2"/>
              <a:buChar char="q"/>
            </a:pPr>
            <a:r>
              <a:rPr lang="en-US" b="1" dirty="0"/>
              <a:t> Food source</a:t>
            </a:r>
          </a:p>
          <a:p>
            <a:pPr>
              <a:buFont typeface="Wingdings" panose="05000000000000000000" pitchFamily="2" charset="2"/>
              <a:buChar char="q"/>
            </a:pPr>
            <a:r>
              <a:rPr lang="en-US" b="1" dirty="0"/>
              <a:t> Bioindicators</a:t>
            </a:r>
          </a:p>
        </p:txBody>
      </p:sp>
      <p:sp>
        <p:nvSpPr>
          <p:cNvPr id="32" name="Rectangle 31">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F8E62673-D1FD-4720-B586-AFBCEC0E96F8}"/>
              </a:ext>
            </a:extLst>
          </p:cNvPr>
          <p:cNvGrpSpPr/>
          <p:nvPr/>
        </p:nvGrpSpPr>
        <p:grpSpPr>
          <a:xfrm>
            <a:off x="738391" y="640080"/>
            <a:ext cx="6701017" cy="5314406"/>
            <a:chOff x="1097280" y="1967974"/>
            <a:chExt cx="5424353" cy="4301916"/>
          </a:xfrm>
        </p:grpSpPr>
        <p:pic>
          <p:nvPicPr>
            <p:cNvPr id="11" name="Picture 6" descr="Image result for peltigera">
              <a:extLst>
                <a:ext uri="{FF2B5EF4-FFF2-40B4-BE49-F238E27FC236}">
                  <a16:creationId xmlns:a16="http://schemas.microsoft.com/office/drawing/2014/main" id="{B6C34326-08E6-4467-B059-A0073206E0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86" r="1" b="5791"/>
            <a:stretch/>
          </p:blipFill>
          <p:spPr bwMode="auto">
            <a:xfrm>
              <a:off x="1097588" y="1967974"/>
              <a:ext cx="2601968"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rock lichen">
              <a:extLst>
                <a:ext uri="{FF2B5EF4-FFF2-40B4-BE49-F238E27FC236}">
                  <a16:creationId xmlns:a16="http://schemas.microsoft.com/office/drawing/2014/main" id="{A4DD43BE-9928-4B7C-9230-C25E17E5B8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4" r="1992" b="-5"/>
            <a:stretch/>
          </p:blipFill>
          <p:spPr bwMode="auto">
            <a:xfrm>
              <a:off x="3861461" y="1969232"/>
              <a:ext cx="2660172" cy="1864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ite on lichen">
              <a:extLst>
                <a:ext uri="{FF2B5EF4-FFF2-40B4-BE49-F238E27FC236}">
                  <a16:creationId xmlns:a16="http://schemas.microsoft.com/office/drawing/2014/main" id="{9DFFF236-A48C-412F-BA54-A3982509DB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419" r="-2" b="5902"/>
            <a:stretch/>
          </p:blipFill>
          <p:spPr bwMode="auto">
            <a:xfrm>
              <a:off x="1097588" y="4140268"/>
              <a:ext cx="2616049"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ichen and reindeer">
              <a:extLst>
                <a:ext uri="{FF2B5EF4-FFF2-40B4-BE49-F238E27FC236}">
                  <a16:creationId xmlns:a16="http://schemas.microsoft.com/office/drawing/2014/main" id="{FF706AD8-7952-4D2B-8CCB-C2AE7E749A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05" r="-3" b="-3"/>
            <a:stretch/>
          </p:blipFill>
          <p:spPr bwMode="auto">
            <a:xfrm>
              <a:off x="3861461" y="4143710"/>
              <a:ext cx="2658891" cy="18594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3D4AE0-272B-405D-A021-5D5A07002737}"/>
                </a:ext>
              </a:extLst>
            </p:cNvPr>
            <p:cNvSpPr txBox="1"/>
            <p:nvPr/>
          </p:nvSpPr>
          <p:spPr>
            <a:xfrm>
              <a:off x="1703225" y="3788017"/>
              <a:ext cx="2498260" cy="276999"/>
            </a:xfrm>
            <a:prstGeom prst="rect">
              <a:avLst/>
            </a:prstGeom>
            <a:noFill/>
          </p:spPr>
          <p:txBody>
            <a:bodyPr wrap="square" rtlCol="0">
              <a:normAutofit/>
            </a:bodyPr>
            <a:lstStyle/>
            <a:p>
              <a:pPr>
                <a:lnSpc>
                  <a:spcPct val="90000"/>
                </a:lnSpc>
                <a:spcAft>
                  <a:spcPts val="600"/>
                </a:spcAft>
              </a:pPr>
              <a:r>
                <a:rPr lang="en-US" sz="1600" i="1" err="1"/>
                <a:t>Peltigera</a:t>
              </a:r>
              <a:r>
                <a:rPr lang="en-US" sz="1600" i="1"/>
                <a:t> hymenia</a:t>
              </a:r>
              <a:endParaRPr lang="en-US" sz="1600"/>
            </a:p>
          </p:txBody>
        </p:sp>
        <p:sp>
          <p:nvSpPr>
            <p:cNvPr id="16" name="TextBox 15">
              <a:extLst>
                <a:ext uri="{FF2B5EF4-FFF2-40B4-BE49-F238E27FC236}">
                  <a16:creationId xmlns:a16="http://schemas.microsoft.com/office/drawing/2014/main" id="{278B544C-7A3C-4461-9E0F-220C64E64D8C}"/>
                </a:ext>
              </a:extLst>
            </p:cNvPr>
            <p:cNvSpPr txBox="1"/>
            <p:nvPr/>
          </p:nvSpPr>
          <p:spPr>
            <a:xfrm>
              <a:off x="4315868" y="5992891"/>
              <a:ext cx="1780132" cy="276999"/>
            </a:xfrm>
            <a:prstGeom prst="rect">
              <a:avLst/>
            </a:prstGeom>
            <a:noFill/>
          </p:spPr>
          <p:txBody>
            <a:bodyPr wrap="square" rtlCol="0">
              <a:normAutofit/>
            </a:bodyPr>
            <a:lstStyle/>
            <a:p>
              <a:pPr>
                <a:lnSpc>
                  <a:spcPct val="90000"/>
                </a:lnSpc>
                <a:spcAft>
                  <a:spcPts val="600"/>
                </a:spcAft>
              </a:pPr>
              <a:r>
                <a:rPr lang="en-US" sz="1600"/>
                <a:t>Reindeer eating lichen</a:t>
              </a:r>
            </a:p>
          </p:txBody>
        </p:sp>
        <p:sp>
          <p:nvSpPr>
            <p:cNvPr id="17" name="TextBox 16">
              <a:extLst>
                <a:ext uri="{FF2B5EF4-FFF2-40B4-BE49-F238E27FC236}">
                  <a16:creationId xmlns:a16="http://schemas.microsoft.com/office/drawing/2014/main" id="{4C5BF997-4C23-4060-B3DF-8BA7FB11415E}"/>
                </a:ext>
              </a:extLst>
            </p:cNvPr>
            <p:cNvSpPr txBox="1"/>
            <p:nvPr/>
          </p:nvSpPr>
          <p:spPr>
            <a:xfrm>
              <a:off x="1097280" y="5992891"/>
              <a:ext cx="3094903" cy="276999"/>
            </a:xfrm>
            <a:prstGeom prst="rect">
              <a:avLst/>
            </a:prstGeom>
            <a:noFill/>
          </p:spPr>
          <p:txBody>
            <a:bodyPr wrap="square" rtlCol="0">
              <a:normAutofit/>
            </a:bodyPr>
            <a:lstStyle/>
            <a:p>
              <a:pPr>
                <a:lnSpc>
                  <a:spcPct val="90000"/>
                </a:lnSpc>
                <a:spcAft>
                  <a:spcPts val="600"/>
                </a:spcAft>
              </a:pPr>
              <a:r>
                <a:rPr lang="fr-FR" sz="1600" err="1"/>
                <a:t>Oribatid</a:t>
              </a:r>
              <a:r>
                <a:rPr lang="fr-FR" sz="1600"/>
                <a:t> mites on </a:t>
              </a:r>
              <a:r>
                <a:rPr lang="fr-FR" sz="1600" i="1"/>
                <a:t>Parmelia </a:t>
              </a:r>
              <a:r>
                <a:rPr lang="fr-FR" sz="1600" i="1" err="1"/>
                <a:t>saxatilis</a:t>
              </a:r>
              <a:r>
                <a:rPr lang="fr-FR" sz="1600"/>
                <a:t> </a:t>
              </a:r>
              <a:endParaRPr lang="en-US" sz="1600"/>
            </a:p>
          </p:txBody>
        </p:sp>
        <p:sp>
          <p:nvSpPr>
            <p:cNvPr id="18" name="TextBox 17">
              <a:extLst>
                <a:ext uri="{FF2B5EF4-FFF2-40B4-BE49-F238E27FC236}">
                  <a16:creationId xmlns:a16="http://schemas.microsoft.com/office/drawing/2014/main" id="{D862AEBE-2211-4965-B6DA-869772D39599}"/>
                </a:ext>
              </a:extLst>
            </p:cNvPr>
            <p:cNvSpPr txBox="1"/>
            <p:nvPr/>
          </p:nvSpPr>
          <p:spPr>
            <a:xfrm>
              <a:off x="4807122" y="3788017"/>
              <a:ext cx="1218293" cy="276999"/>
            </a:xfrm>
            <a:prstGeom prst="rect">
              <a:avLst/>
            </a:prstGeom>
            <a:noFill/>
          </p:spPr>
          <p:txBody>
            <a:bodyPr wrap="square" rtlCol="0">
              <a:normAutofit/>
            </a:bodyPr>
            <a:lstStyle/>
            <a:p>
              <a:pPr>
                <a:lnSpc>
                  <a:spcPct val="90000"/>
                </a:lnSpc>
                <a:spcAft>
                  <a:spcPts val="600"/>
                </a:spcAft>
              </a:pPr>
              <a:r>
                <a:rPr lang="en-US" sz="1600"/>
                <a:t>Rock tripe</a:t>
              </a:r>
            </a:p>
          </p:txBody>
        </p:sp>
      </p:grpSp>
    </p:spTree>
    <p:extLst>
      <p:ext uri="{BB962C8B-B14F-4D97-AF65-F5344CB8AC3E}">
        <p14:creationId xmlns:p14="http://schemas.microsoft.com/office/powerpoint/2010/main" val="38218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C2686-1E20-4AA5-A42B-E6CA7AF4FFB0}"/>
              </a:ext>
            </a:extLst>
          </p:cNvPr>
          <p:cNvSpPr/>
          <p:nvPr/>
        </p:nvSpPr>
        <p:spPr>
          <a:xfrm>
            <a:off x="0" y="-1"/>
            <a:ext cx="12191999" cy="632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ooks with solid fill">
            <a:extLst>
              <a:ext uri="{FF2B5EF4-FFF2-40B4-BE49-F238E27FC236}">
                <a16:creationId xmlns:a16="http://schemas.microsoft.com/office/drawing/2014/main" id="{7E74CD1F-3F84-45BC-A8AB-4FEDF825A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1730" y="2646657"/>
            <a:ext cx="1395458" cy="1395458"/>
          </a:xfrm>
          <a:prstGeom prst="rect">
            <a:avLst/>
          </a:prstGeom>
        </p:spPr>
      </p:pic>
      <p:pic>
        <p:nvPicPr>
          <p:cNvPr id="7" name="Graphic 6" descr="Books with solid fill">
            <a:extLst>
              <a:ext uri="{FF2B5EF4-FFF2-40B4-BE49-F238E27FC236}">
                <a16:creationId xmlns:a16="http://schemas.microsoft.com/office/drawing/2014/main" id="{5AEFD9F5-48D3-47D6-B781-62EBE1CC0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917" y="1769548"/>
            <a:ext cx="2542108" cy="2542108"/>
          </a:xfrm>
          <a:prstGeom prst="rect">
            <a:avLst/>
          </a:prstGeom>
        </p:spPr>
      </p:pic>
      <p:sp>
        <p:nvSpPr>
          <p:cNvPr id="8" name="TextBox 7">
            <a:extLst>
              <a:ext uri="{FF2B5EF4-FFF2-40B4-BE49-F238E27FC236}">
                <a16:creationId xmlns:a16="http://schemas.microsoft.com/office/drawing/2014/main" id="{65E06B8C-9E0A-4F2D-9347-FF324A3EB0F7}"/>
              </a:ext>
            </a:extLst>
          </p:cNvPr>
          <p:cNvSpPr txBox="1"/>
          <p:nvPr/>
        </p:nvSpPr>
        <p:spPr>
          <a:xfrm>
            <a:off x="3219723" y="1984530"/>
            <a:ext cx="1518082"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9" name="TextBox 8">
            <a:extLst>
              <a:ext uri="{FF2B5EF4-FFF2-40B4-BE49-F238E27FC236}">
                <a16:creationId xmlns:a16="http://schemas.microsoft.com/office/drawing/2014/main" id="{21C001FC-5B44-48CD-8667-37032D93F843}"/>
              </a:ext>
            </a:extLst>
          </p:cNvPr>
          <p:cNvSpPr txBox="1"/>
          <p:nvPr/>
        </p:nvSpPr>
        <p:spPr>
          <a:xfrm>
            <a:off x="8092736" y="1189876"/>
            <a:ext cx="1518082" cy="369332"/>
          </a:xfrm>
          <a:prstGeom prst="rect">
            <a:avLst/>
          </a:prstGeom>
          <a:noFill/>
        </p:spPr>
        <p:txBody>
          <a:bodyPr wrap="square" rtlCol="0">
            <a:spAutoFit/>
          </a:bodyPr>
          <a:lstStyle/>
          <a:p>
            <a:r>
              <a:rPr lang="en-US" dirty="0">
                <a:latin typeface="Algerian" panose="04020705040A02060702" pitchFamily="82" charset="0"/>
              </a:rPr>
              <a:t>Lichens</a:t>
            </a:r>
          </a:p>
        </p:txBody>
      </p:sp>
      <p:sp>
        <p:nvSpPr>
          <p:cNvPr id="10" name="Left Brace 9">
            <a:extLst>
              <a:ext uri="{FF2B5EF4-FFF2-40B4-BE49-F238E27FC236}">
                <a16:creationId xmlns:a16="http://schemas.microsoft.com/office/drawing/2014/main" id="{E5BF709E-5534-4430-939A-93AFC39BA23F}"/>
              </a:ext>
            </a:extLst>
          </p:cNvPr>
          <p:cNvSpPr/>
          <p:nvPr/>
        </p:nvSpPr>
        <p:spPr>
          <a:xfrm rot="5400000">
            <a:off x="3502240" y="1990724"/>
            <a:ext cx="275208" cy="12251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10930D4F-1196-48B8-BE4D-6AE23AD2896D}"/>
              </a:ext>
            </a:extLst>
          </p:cNvPr>
          <p:cNvSpPr/>
          <p:nvPr/>
        </p:nvSpPr>
        <p:spPr>
          <a:xfrm rot="5400000">
            <a:off x="8458569" y="713173"/>
            <a:ext cx="275208" cy="22675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row: Right 11">
            <a:extLst>
              <a:ext uri="{FF2B5EF4-FFF2-40B4-BE49-F238E27FC236}">
                <a16:creationId xmlns:a16="http://schemas.microsoft.com/office/drawing/2014/main" id="{616DEE15-4E6E-406A-9818-B4AE789E6831}"/>
              </a:ext>
            </a:extLst>
          </p:cNvPr>
          <p:cNvSpPr/>
          <p:nvPr/>
        </p:nvSpPr>
        <p:spPr>
          <a:xfrm>
            <a:off x="5377029" y="2951420"/>
            <a:ext cx="1071612" cy="697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61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662F-6EA7-4DFC-B04E-064DBCE98232}"/>
              </a:ext>
            </a:extLst>
          </p:cNvPr>
          <p:cNvSpPr>
            <a:spLocks noGrp="1"/>
          </p:cNvSpPr>
          <p:nvPr>
            <p:ph type="title"/>
          </p:nvPr>
        </p:nvSpPr>
        <p:spPr/>
        <p:txBody>
          <a:bodyPr/>
          <a:lstStyle/>
          <a:p>
            <a:r>
              <a:rPr lang="en-US" dirty="0"/>
              <a:t>Using herbarium specimens to expand spectral libraries</a:t>
            </a:r>
          </a:p>
        </p:txBody>
      </p:sp>
      <p:sp>
        <p:nvSpPr>
          <p:cNvPr id="3" name="Content Placeholder 2">
            <a:extLst>
              <a:ext uri="{FF2B5EF4-FFF2-40B4-BE49-F238E27FC236}">
                <a16:creationId xmlns:a16="http://schemas.microsoft.com/office/drawing/2014/main" id="{766E999E-CF4B-476A-BB69-74D7AADB8291}"/>
              </a:ext>
            </a:extLst>
          </p:cNvPr>
          <p:cNvSpPr>
            <a:spLocks noGrp="1"/>
          </p:cNvSpPr>
          <p:nvPr>
            <p:ph idx="1"/>
          </p:nvPr>
        </p:nvSpPr>
        <p:spPr>
          <a:xfrm>
            <a:off x="1097280" y="1845734"/>
            <a:ext cx="3959067" cy="1767478"/>
          </a:xfrm>
        </p:spPr>
        <p:txBody>
          <a:bodyPr/>
          <a:lstStyle/>
          <a:p>
            <a:pPr>
              <a:buFont typeface="Wingdings" panose="05000000000000000000" pitchFamily="2" charset="2"/>
              <a:buChar char="q"/>
            </a:pPr>
            <a:endParaRPr lang="en-US" dirty="0"/>
          </a:p>
          <a:p>
            <a:pPr>
              <a:buFont typeface="Wingdings" panose="05000000000000000000" pitchFamily="2" charset="2"/>
              <a:buChar char="q"/>
            </a:pPr>
            <a:r>
              <a:rPr lang="en-US" dirty="0"/>
              <a:t> Can reflectance spectra of lichen herbarium specimens be used to classify species?</a:t>
            </a:r>
          </a:p>
          <a:p>
            <a:pPr>
              <a:buFont typeface="Wingdings" panose="05000000000000000000" pitchFamily="2" charset="2"/>
              <a:buChar char="q"/>
            </a:pPr>
            <a:endParaRPr lang="en-US" dirty="0"/>
          </a:p>
          <a:p>
            <a:pPr marL="0" indent="0">
              <a:buNone/>
            </a:pPr>
            <a:endParaRPr lang="en-US" dirty="0"/>
          </a:p>
          <a:p>
            <a:endParaRPr lang="en-US" dirty="0"/>
          </a:p>
          <a:p>
            <a:endParaRPr lang="en-US" dirty="0"/>
          </a:p>
        </p:txBody>
      </p:sp>
      <p:grpSp>
        <p:nvGrpSpPr>
          <p:cNvPr id="4" name="Group 3">
            <a:extLst>
              <a:ext uri="{FF2B5EF4-FFF2-40B4-BE49-F238E27FC236}">
                <a16:creationId xmlns:a16="http://schemas.microsoft.com/office/drawing/2014/main" id="{666441F2-D967-4E5B-96E6-6A07678F8701}"/>
              </a:ext>
            </a:extLst>
          </p:cNvPr>
          <p:cNvGrpSpPr/>
          <p:nvPr/>
        </p:nvGrpSpPr>
        <p:grpSpPr>
          <a:xfrm>
            <a:off x="6126480" y="1845734"/>
            <a:ext cx="4858745" cy="1461102"/>
            <a:chOff x="3452084" y="2283084"/>
            <a:chExt cx="4858745" cy="1461102"/>
          </a:xfrm>
        </p:grpSpPr>
        <p:pic>
          <p:nvPicPr>
            <p:cNvPr id="5" name="Graphic 4" descr="Leaf with solid fill">
              <a:extLst>
                <a:ext uri="{FF2B5EF4-FFF2-40B4-BE49-F238E27FC236}">
                  <a16:creationId xmlns:a16="http://schemas.microsoft.com/office/drawing/2014/main" id="{CFCEDF2E-4080-4C45-A2D9-C000BAB96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2084" y="2294799"/>
              <a:ext cx="1449387" cy="1449387"/>
            </a:xfrm>
            <a:prstGeom prst="rect">
              <a:avLst/>
            </a:prstGeom>
          </p:spPr>
        </p:pic>
        <p:sp>
          <p:nvSpPr>
            <p:cNvPr id="6" name="TextBox 5">
              <a:extLst>
                <a:ext uri="{FF2B5EF4-FFF2-40B4-BE49-F238E27FC236}">
                  <a16:creationId xmlns:a16="http://schemas.microsoft.com/office/drawing/2014/main" id="{067B6C4B-E2BB-45F3-83D1-8B3220049303}"/>
                </a:ext>
              </a:extLst>
            </p:cNvPr>
            <p:cNvSpPr txBox="1"/>
            <p:nvPr/>
          </p:nvSpPr>
          <p:spPr>
            <a:xfrm>
              <a:off x="5530789" y="2283084"/>
              <a:ext cx="701335" cy="1446550"/>
            </a:xfrm>
            <a:prstGeom prst="rect">
              <a:avLst/>
            </a:prstGeom>
            <a:noFill/>
          </p:spPr>
          <p:txBody>
            <a:bodyPr wrap="square" rtlCol="0">
              <a:spAutoFit/>
            </a:bodyPr>
            <a:lstStyle/>
            <a:p>
              <a:r>
                <a:rPr lang="en-US" sz="8800" dirty="0"/>
                <a:t>=</a:t>
              </a:r>
            </a:p>
          </p:txBody>
        </p:sp>
        <p:pic>
          <p:nvPicPr>
            <p:cNvPr id="7" name="Graphic 6" descr="Leaf with solid fill">
              <a:extLst>
                <a:ext uri="{FF2B5EF4-FFF2-40B4-BE49-F238E27FC236}">
                  <a16:creationId xmlns:a16="http://schemas.microsoft.com/office/drawing/2014/main" id="{5E7CCA8C-BEFE-4DC2-8D4A-274267E01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1442" y="2294799"/>
              <a:ext cx="1449387" cy="1449387"/>
            </a:xfrm>
            <a:prstGeom prst="rect">
              <a:avLst/>
            </a:prstGeom>
          </p:spPr>
        </p:pic>
      </p:grpSp>
      <p:grpSp>
        <p:nvGrpSpPr>
          <p:cNvPr id="8" name="Group 7">
            <a:extLst>
              <a:ext uri="{FF2B5EF4-FFF2-40B4-BE49-F238E27FC236}">
                <a16:creationId xmlns:a16="http://schemas.microsoft.com/office/drawing/2014/main" id="{8F06A848-B75F-4022-ADEB-41DD7FE35EC8}"/>
              </a:ext>
            </a:extLst>
          </p:cNvPr>
          <p:cNvGrpSpPr/>
          <p:nvPr/>
        </p:nvGrpSpPr>
        <p:grpSpPr>
          <a:xfrm>
            <a:off x="6126479" y="3857414"/>
            <a:ext cx="4858745" cy="1449387"/>
            <a:chOff x="3452083" y="4302260"/>
            <a:chExt cx="4858745" cy="1449387"/>
          </a:xfrm>
        </p:grpSpPr>
        <p:pic>
          <p:nvPicPr>
            <p:cNvPr id="9" name="Graphic 8" descr="Leaf with solid fill">
              <a:extLst>
                <a:ext uri="{FF2B5EF4-FFF2-40B4-BE49-F238E27FC236}">
                  <a16:creationId xmlns:a16="http://schemas.microsoft.com/office/drawing/2014/main" id="{708672B3-47C6-4DAE-BF81-FA8B4606AB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2083" y="4302260"/>
              <a:ext cx="1449387" cy="1449387"/>
            </a:xfrm>
            <a:prstGeom prst="rect">
              <a:avLst/>
            </a:prstGeom>
          </p:spPr>
        </p:pic>
        <p:sp>
          <p:nvSpPr>
            <p:cNvPr id="10" name="Arrow: Right 9">
              <a:extLst>
                <a:ext uri="{FF2B5EF4-FFF2-40B4-BE49-F238E27FC236}">
                  <a16:creationId xmlns:a16="http://schemas.microsoft.com/office/drawing/2014/main" id="{47408E68-3C06-4B13-8A3A-0E515B0D3E44}"/>
                </a:ext>
              </a:extLst>
            </p:cNvPr>
            <p:cNvSpPr/>
            <p:nvPr/>
          </p:nvSpPr>
          <p:spPr>
            <a:xfrm>
              <a:off x="5368272" y="4765696"/>
              <a:ext cx="1026367" cy="522514"/>
            </a:xfrm>
            <a:prstGeom prst="rightArrow">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Leaf with solid fill">
              <a:extLst>
                <a:ext uri="{FF2B5EF4-FFF2-40B4-BE49-F238E27FC236}">
                  <a16:creationId xmlns:a16="http://schemas.microsoft.com/office/drawing/2014/main" id="{582CC46F-3351-4750-82BB-801A812CAD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1441" y="4302260"/>
              <a:ext cx="1449387" cy="1449387"/>
            </a:xfrm>
            <a:prstGeom prst="rect">
              <a:avLst/>
            </a:prstGeom>
          </p:spPr>
        </p:pic>
      </p:grpSp>
      <p:sp>
        <p:nvSpPr>
          <p:cNvPr id="12" name="TextBox 11">
            <a:extLst>
              <a:ext uri="{FF2B5EF4-FFF2-40B4-BE49-F238E27FC236}">
                <a16:creationId xmlns:a16="http://schemas.microsoft.com/office/drawing/2014/main" id="{A4CEA03F-B236-4F4A-A2FA-C4F48189FC83}"/>
              </a:ext>
            </a:extLst>
          </p:cNvPr>
          <p:cNvSpPr txBox="1"/>
          <p:nvPr/>
        </p:nvSpPr>
        <p:spPr>
          <a:xfrm>
            <a:off x="998346" y="4128117"/>
            <a:ext cx="4042891" cy="984885"/>
          </a:xfrm>
          <a:prstGeom prst="rect">
            <a:avLst/>
          </a:prstGeom>
          <a:noFill/>
        </p:spPr>
        <p:txBody>
          <a:bodyPr wrap="square" rtlCol="0">
            <a:spAutoFit/>
          </a:bodyPr>
          <a:lstStyle/>
          <a:p>
            <a:pPr marL="285750" indent="-285750">
              <a:buClr>
                <a:srgbClr val="92D050"/>
              </a:buClr>
              <a:buFont typeface="Wingdings" panose="05000000000000000000" pitchFamily="2" charset="2"/>
              <a:buChar char="q"/>
            </a:pPr>
            <a:r>
              <a:rPr lang="en-US" sz="2000" dirty="0">
                <a:solidFill>
                  <a:schemeClr val="tx1">
                    <a:lumMod val="75000"/>
                    <a:lumOff val="25000"/>
                  </a:schemeClr>
                </a:solidFill>
              </a:rPr>
              <a:t>Broadly, how do spectra of lichen change with age?</a:t>
            </a:r>
          </a:p>
          <a:p>
            <a:endParaRPr lang="en-US" dirty="0"/>
          </a:p>
        </p:txBody>
      </p:sp>
    </p:spTree>
    <p:extLst>
      <p:ext uri="{BB962C8B-B14F-4D97-AF65-F5344CB8AC3E}">
        <p14:creationId xmlns:p14="http://schemas.microsoft.com/office/powerpoint/2010/main" val="4894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6D4A253-652B-4CB8-913F-247DA9CF5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CC523-CDD0-4E42-AD80-217C34E6B705}"/>
              </a:ext>
            </a:extLst>
          </p:cNvPr>
          <p:cNvSpPr>
            <a:spLocks noGrp="1"/>
          </p:cNvSpPr>
          <p:nvPr>
            <p:ph type="title"/>
          </p:nvPr>
        </p:nvSpPr>
        <p:spPr>
          <a:xfrm>
            <a:off x="6728459" y="634946"/>
            <a:ext cx="4821283" cy="1450757"/>
          </a:xfrm>
        </p:spPr>
        <p:txBody>
          <a:bodyPr>
            <a:normAutofit/>
          </a:bodyPr>
          <a:lstStyle/>
          <a:p>
            <a:r>
              <a:rPr lang="en-US" dirty="0"/>
              <a:t>Complications</a:t>
            </a:r>
          </a:p>
        </p:txBody>
      </p:sp>
      <p:sp>
        <p:nvSpPr>
          <p:cNvPr id="193" name="Rectangle 192">
            <a:extLst>
              <a:ext uri="{FF2B5EF4-FFF2-40B4-BE49-F238E27FC236}">
                <a16:creationId xmlns:a16="http://schemas.microsoft.com/office/drawing/2014/main" id="{67AB164F-5D83-4672-A334-AB772EB3F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9944F853-6596-45AE-B3B4-B13603A97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1" r="3" b="12160"/>
          <a:stretch/>
        </p:blipFill>
        <p:spPr bwMode="auto">
          <a:xfrm>
            <a:off x="458336" y="1168288"/>
            <a:ext cx="2784700" cy="1715128"/>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3E9234AC-8D5E-426E-B92A-5D3100322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FBF37C7-A709-4F3F-9366-2A4B6178FB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6D826B9-9966-4973-BD95-E66216147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1574A666-281C-4FC9-A810-AD760C8B6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rypethelium virens">
            <a:extLst>
              <a:ext uri="{FF2B5EF4-FFF2-40B4-BE49-F238E27FC236}">
                <a16:creationId xmlns:a16="http://schemas.microsoft.com/office/drawing/2014/main" id="{A542A586-5B89-48AA-AEB1-2E890A5AA1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8" r="3" b="15394"/>
          <a:stretch/>
        </p:blipFill>
        <p:spPr bwMode="auto">
          <a:xfrm>
            <a:off x="3664752" y="3510614"/>
            <a:ext cx="2295082" cy="14135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F50C0C-535C-4448-BACD-92DBC0B5DAB2}"/>
              </a:ext>
            </a:extLst>
          </p:cNvPr>
          <p:cNvSpPr>
            <a:spLocks noGrp="1"/>
          </p:cNvSpPr>
          <p:nvPr>
            <p:ph idx="1"/>
          </p:nvPr>
        </p:nvSpPr>
        <p:spPr>
          <a:xfrm>
            <a:off x="6728459" y="2198914"/>
            <a:ext cx="4821283" cy="3670180"/>
          </a:xfrm>
        </p:spPr>
        <p:txBody>
          <a:bodyPr>
            <a:normAutofit/>
          </a:bodyPr>
          <a:lstStyle/>
          <a:p>
            <a:pPr>
              <a:buFont typeface="Wingdings" panose="05000000000000000000" pitchFamily="2" charset="2"/>
              <a:buChar char="q"/>
            </a:pPr>
            <a:r>
              <a:rPr lang="en-US" dirty="0"/>
              <a:t> Diverse phylogeny: lichens evolved several times</a:t>
            </a:r>
          </a:p>
          <a:p>
            <a:pPr>
              <a:buFont typeface="Wingdings" panose="05000000000000000000" pitchFamily="2" charset="2"/>
              <a:buChar char="q"/>
            </a:pPr>
            <a:r>
              <a:rPr lang="en-US" dirty="0"/>
              <a:t> Different desiccation tolerances</a:t>
            </a:r>
          </a:p>
          <a:p>
            <a:pPr>
              <a:buFont typeface="Wingdings" panose="05000000000000000000" pitchFamily="2" charset="2"/>
              <a:buChar char="q"/>
            </a:pPr>
            <a:r>
              <a:rPr lang="en-US" dirty="0"/>
              <a:t> Diverse morphology and chemistry</a:t>
            </a:r>
          </a:p>
        </p:txBody>
      </p:sp>
      <p:sp>
        <p:nvSpPr>
          <p:cNvPr id="198" name="Rectangle 197">
            <a:extLst>
              <a:ext uri="{FF2B5EF4-FFF2-40B4-BE49-F238E27FC236}">
                <a16:creationId xmlns:a16="http://schemas.microsoft.com/office/drawing/2014/main" id="{F70A07A1-8551-4106-A383-56873AB86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E4EFE7D9-6F8F-4F8F-84BB-8F1A58C11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77CFC14-6484-4B65-9A01-6D30A536F60E}"/>
              </a:ext>
            </a:extLst>
          </p:cNvPr>
          <p:cNvSpPr txBox="1"/>
          <p:nvPr/>
        </p:nvSpPr>
        <p:spPr>
          <a:xfrm>
            <a:off x="2302770" y="1152832"/>
            <a:ext cx="1151344" cy="246221"/>
          </a:xfrm>
          <a:prstGeom prst="rect">
            <a:avLst/>
          </a:prstGeom>
          <a:noFill/>
        </p:spPr>
        <p:txBody>
          <a:bodyPr wrap="square" rtlCol="0">
            <a:spAutoFit/>
          </a:bodyPr>
          <a:lstStyle/>
          <a:p>
            <a:r>
              <a:rPr lang="en-US" sz="1000" dirty="0">
                <a:solidFill>
                  <a:schemeClr val="bg1"/>
                </a:solidFill>
              </a:rPr>
              <a:t>Hollinger (2011)</a:t>
            </a:r>
          </a:p>
        </p:txBody>
      </p:sp>
      <p:sp>
        <p:nvSpPr>
          <p:cNvPr id="24" name="TextBox 23">
            <a:extLst>
              <a:ext uri="{FF2B5EF4-FFF2-40B4-BE49-F238E27FC236}">
                <a16:creationId xmlns:a16="http://schemas.microsoft.com/office/drawing/2014/main" id="{086FF7C5-6E33-46B4-BACE-3DE6CD7B2639}"/>
              </a:ext>
            </a:extLst>
          </p:cNvPr>
          <p:cNvSpPr txBox="1"/>
          <p:nvPr/>
        </p:nvSpPr>
        <p:spPr>
          <a:xfrm>
            <a:off x="5012738" y="3483749"/>
            <a:ext cx="1151344" cy="246221"/>
          </a:xfrm>
          <a:prstGeom prst="rect">
            <a:avLst/>
          </a:prstGeom>
          <a:noFill/>
        </p:spPr>
        <p:txBody>
          <a:bodyPr wrap="square" rtlCol="0">
            <a:spAutoFit/>
          </a:bodyPr>
          <a:lstStyle/>
          <a:p>
            <a:r>
              <a:rPr lang="en-US" sz="1000" dirty="0">
                <a:solidFill>
                  <a:schemeClr val="bg1"/>
                </a:solidFill>
              </a:rPr>
              <a:t>Hollinger (2013)</a:t>
            </a:r>
          </a:p>
        </p:txBody>
      </p:sp>
    </p:spTree>
    <p:extLst>
      <p:ext uri="{BB962C8B-B14F-4D97-AF65-F5344CB8AC3E}">
        <p14:creationId xmlns:p14="http://schemas.microsoft.com/office/powerpoint/2010/main" val="3069359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1" name="Rectangle 76">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5330A-9BE7-42DF-9D09-FE7D4C892014}"/>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000" dirty="0">
                <a:solidFill>
                  <a:schemeClr val="tx1">
                    <a:lumMod val="85000"/>
                    <a:lumOff val="15000"/>
                  </a:schemeClr>
                </a:solidFill>
              </a:rPr>
              <a:t>Chapter 2: Assessing Spectral Change as Lichen Specimens Age</a:t>
            </a:r>
          </a:p>
        </p:txBody>
      </p:sp>
      <p:pic>
        <p:nvPicPr>
          <p:cNvPr id="1026" name="Picture 2" descr="Five different lichen specimens from the Bell collection">
            <a:extLst>
              <a:ext uri="{FF2B5EF4-FFF2-40B4-BE49-F238E27FC236}">
                <a16:creationId xmlns:a16="http://schemas.microsoft.com/office/drawing/2014/main" id="{D89AC0B9-C56A-4887-B988-29CCDE4E9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 r="3" b="6940"/>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78">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3" name="Rectangle 80">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 name="Rectangle 82">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2BD2BE4-6654-4F69-A28A-2516ADC4585A}"/>
              </a:ext>
            </a:extLst>
          </p:cNvPr>
          <p:cNvSpPr txBox="1"/>
          <p:nvPr/>
        </p:nvSpPr>
        <p:spPr>
          <a:xfrm>
            <a:off x="3746377" y="5432627"/>
            <a:ext cx="1615736" cy="261610"/>
          </a:xfrm>
          <a:prstGeom prst="rect">
            <a:avLst/>
          </a:prstGeom>
          <a:noFill/>
        </p:spPr>
        <p:txBody>
          <a:bodyPr wrap="square" rtlCol="0">
            <a:spAutoFit/>
          </a:bodyPr>
          <a:lstStyle/>
          <a:p>
            <a:r>
              <a:rPr lang="en-US" sz="1050" dirty="0">
                <a:solidFill>
                  <a:schemeClr val="tx1">
                    <a:lumMod val="85000"/>
                    <a:lumOff val="15000"/>
                  </a:schemeClr>
                </a:solidFill>
                <a:latin typeface="Bookman Old Style" panose="02050604050505020204" pitchFamily="18" charset="0"/>
                <a:ea typeface="Dotum" panose="020B0503020000020004" pitchFamily="34" charset="-127"/>
              </a:rPr>
              <a:t>Bell Museum</a:t>
            </a:r>
          </a:p>
        </p:txBody>
      </p:sp>
    </p:spTree>
    <p:extLst>
      <p:ext uri="{BB962C8B-B14F-4D97-AF65-F5344CB8AC3E}">
        <p14:creationId xmlns:p14="http://schemas.microsoft.com/office/powerpoint/2010/main" val="1486496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65D4E-6640-467C-AE75-8911295E51B0}"/>
              </a:ext>
            </a:extLst>
          </p:cNvPr>
          <p:cNvSpPr>
            <a:spLocks noGrp="1"/>
          </p:cNvSpPr>
          <p:nvPr>
            <p:ph type="title"/>
          </p:nvPr>
        </p:nvSpPr>
        <p:spPr>
          <a:xfrm>
            <a:off x="7859485" y="634946"/>
            <a:ext cx="3690257" cy="1450757"/>
          </a:xfrm>
        </p:spPr>
        <p:txBody>
          <a:bodyPr>
            <a:normAutofit/>
          </a:bodyPr>
          <a:lstStyle/>
          <a:p>
            <a:r>
              <a:rPr lang="en-US" dirty="0"/>
              <a:t>Dataset</a:t>
            </a:r>
          </a:p>
        </p:txBody>
      </p:sp>
      <p:pic>
        <p:nvPicPr>
          <p:cNvPr id="6" name="Picture 5" descr="Chart, histogram&#10;&#10;Description automatically generated">
            <a:extLst>
              <a:ext uri="{FF2B5EF4-FFF2-40B4-BE49-F238E27FC236}">
                <a16:creationId xmlns:a16="http://schemas.microsoft.com/office/drawing/2014/main" id="{012216ED-7F43-4C0D-879C-E40723415661}"/>
              </a:ext>
            </a:extLst>
          </p:cNvPr>
          <p:cNvPicPr>
            <a:picLocks noChangeAspect="1"/>
          </p:cNvPicPr>
          <p:nvPr/>
        </p:nvPicPr>
        <p:blipFill rotWithShape="1">
          <a:blip r:embed="rId3"/>
          <a:srcRect l="3455" r="-6" b="-6"/>
          <a:stretch/>
        </p:blipFill>
        <p:spPr>
          <a:xfrm>
            <a:off x="633999" y="640081"/>
            <a:ext cx="6909801" cy="5314406"/>
          </a:xfrm>
          <a:prstGeom prst="rect">
            <a:avLst/>
          </a:prstGeom>
        </p:spPr>
      </p:pic>
      <p:cxnSp>
        <p:nvCxnSpPr>
          <p:cNvPr id="25" name="Straight Connector 24">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436449-AFE9-43AD-94A5-FA1E77AC0B7C}"/>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Taxonomy </a:t>
            </a:r>
          </a:p>
          <a:p>
            <a:pPr lvl="1">
              <a:buFont typeface="Wingdings" panose="05000000000000000000" pitchFamily="2" charset="2"/>
              <a:buChar char="§"/>
            </a:pPr>
            <a:r>
              <a:rPr lang="en-US" dirty="0"/>
              <a:t>31 species</a:t>
            </a:r>
          </a:p>
          <a:p>
            <a:pPr lvl="1">
              <a:buFont typeface="Wingdings" panose="05000000000000000000" pitchFamily="2" charset="2"/>
              <a:buChar char="§"/>
            </a:pPr>
            <a:r>
              <a:rPr lang="en-US" dirty="0"/>
              <a:t>19 families</a:t>
            </a:r>
          </a:p>
          <a:p>
            <a:pPr lvl="1">
              <a:buFont typeface="Wingdings" panose="05000000000000000000" pitchFamily="2" charset="2"/>
              <a:buChar char="§"/>
            </a:pPr>
            <a:r>
              <a:rPr lang="en-US" dirty="0"/>
              <a:t>16 orders</a:t>
            </a:r>
          </a:p>
          <a:p>
            <a:pPr lvl="1">
              <a:buFont typeface="Wingdings" panose="05000000000000000000" pitchFamily="2" charset="2"/>
              <a:buChar char="§"/>
            </a:pPr>
            <a:r>
              <a:rPr lang="en-US" dirty="0"/>
              <a:t>6 classes</a:t>
            </a:r>
          </a:p>
          <a:p>
            <a:pPr>
              <a:buFont typeface="Wingdings" panose="05000000000000000000" pitchFamily="2" charset="2"/>
              <a:buChar char="q"/>
            </a:pPr>
            <a:r>
              <a:rPr lang="en-US" dirty="0"/>
              <a:t> From the Stanton lab at UMN</a:t>
            </a:r>
          </a:p>
        </p:txBody>
      </p:sp>
      <p:sp>
        <p:nvSpPr>
          <p:cNvPr id="27" name="Rectangle 26">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D98955DC-C33D-4BB6-9A2B-639910B5D7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45" t="2517" r="16333" b="43061"/>
          <a:stretch/>
        </p:blipFill>
        <p:spPr bwMode="auto">
          <a:xfrm>
            <a:off x="8738894" y="4382800"/>
            <a:ext cx="1931438" cy="186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740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Can we classify species from spectra of herbarium specimens? </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573A-9E9A-404B-8D84-F80DFC56BFA7}"/>
              </a:ext>
            </a:extLst>
          </p:cNvPr>
          <p:cNvSpPr>
            <a:spLocks noGrp="1"/>
          </p:cNvSpPr>
          <p:nvPr>
            <p:ph type="title"/>
          </p:nvPr>
        </p:nvSpPr>
        <p:spPr>
          <a:xfrm>
            <a:off x="1097280" y="286603"/>
            <a:ext cx="10058400" cy="1450757"/>
          </a:xfrm>
        </p:spPr>
        <p:txBody>
          <a:bodyPr>
            <a:normAutofit/>
          </a:bodyPr>
          <a:lstStyle/>
          <a:p>
            <a:r>
              <a:rPr lang="en-US"/>
              <a:t>Classifying species: PLS-DA</a:t>
            </a:r>
            <a:endParaRPr lang="en-US" dirty="0"/>
          </a:p>
        </p:txBody>
      </p:sp>
      <p:graphicFrame>
        <p:nvGraphicFramePr>
          <p:cNvPr id="5" name="Content Placeholder 2">
            <a:extLst>
              <a:ext uri="{FF2B5EF4-FFF2-40B4-BE49-F238E27FC236}">
                <a16:creationId xmlns:a16="http://schemas.microsoft.com/office/drawing/2014/main" id="{1A46A03C-CE22-428A-8159-3F8D5B597CD2}"/>
              </a:ext>
            </a:extLst>
          </p:cNvPr>
          <p:cNvGraphicFramePr>
            <a:graphicFrameLocks noGrp="1"/>
          </p:cNvGraphicFramePr>
          <p:nvPr>
            <p:ph idx="1"/>
            <p:extLst>
              <p:ext uri="{D42A27DB-BD31-4B8C-83A1-F6EECF244321}">
                <p14:modId xmlns:p14="http://schemas.microsoft.com/office/powerpoint/2010/main" val="87810260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3632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How do spectra change with age?</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24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4BB6E8-B3D5-4DB5-AF48-00E64355F084}"/>
              </a:ext>
            </a:extLst>
          </p:cNvPr>
          <p:cNvPicPr>
            <a:picLocks noChangeAspect="1"/>
          </p:cNvPicPr>
          <p:nvPr/>
        </p:nvPicPr>
        <p:blipFill>
          <a:blip r:embed="rId3"/>
          <a:stretch>
            <a:fillRect/>
          </a:stretch>
        </p:blipFill>
        <p:spPr>
          <a:xfrm>
            <a:off x="1213540" y="801793"/>
            <a:ext cx="9764919" cy="5273056"/>
          </a:xfrm>
          <a:prstGeom prst="rect">
            <a:avLst/>
          </a:prstGeom>
        </p:spPr>
      </p:pic>
      <p:sp>
        <p:nvSpPr>
          <p:cNvPr id="6" name="TextBox 5">
            <a:extLst>
              <a:ext uri="{FF2B5EF4-FFF2-40B4-BE49-F238E27FC236}">
                <a16:creationId xmlns:a16="http://schemas.microsoft.com/office/drawing/2014/main" id="{CD430991-52A5-4D16-B54D-578FC963BCF2}"/>
              </a:ext>
            </a:extLst>
          </p:cNvPr>
          <p:cNvSpPr txBox="1"/>
          <p:nvPr/>
        </p:nvSpPr>
        <p:spPr>
          <a:xfrm>
            <a:off x="9268187" y="6030230"/>
            <a:ext cx="2423604" cy="369332"/>
          </a:xfrm>
          <a:prstGeom prst="rect">
            <a:avLst/>
          </a:prstGeom>
          <a:noFill/>
        </p:spPr>
        <p:txBody>
          <a:bodyPr wrap="square" rtlCol="0">
            <a:spAutoFit/>
          </a:bodyPr>
          <a:lstStyle/>
          <a:p>
            <a:r>
              <a:rPr lang="en-US" dirty="0"/>
              <a:t>Ellis et al. (2021)</a:t>
            </a:r>
          </a:p>
        </p:txBody>
      </p:sp>
    </p:spTree>
    <p:extLst>
      <p:ext uri="{BB962C8B-B14F-4D97-AF65-F5344CB8AC3E}">
        <p14:creationId xmlns:p14="http://schemas.microsoft.com/office/powerpoint/2010/main" val="162735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5D3F4E6-B9B9-4991-A6A3-CF6592200A6A}"/>
              </a:ext>
            </a:extLst>
          </p:cNvPr>
          <p:cNvCxnSpPr/>
          <p:nvPr/>
        </p:nvCxnSpPr>
        <p:spPr>
          <a:xfrm>
            <a:off x="2089212" y="1913692"/>
            <a:ext cx="0" cy="40386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E0EA9B1-796C-409D-9CC7-1D703B7E2E89}"/>
              </a:ext>
            </a:extLst>
          </p:cNvPr>
          <p:cNvCxnSpPr>
            <a:cxnSpLocks/>
          </p:cNvCxnSpPr>
          <p:nvPr/>
        </p:nvCxnSpPr>
        <p:spPr>
          <a:xfrm>
            <a:off x="2089212" y="5952292"/>
            <a:ext cx="79724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E534A1B-EB46-49C2-87FA-73CEFA3DDF2A}"/>
              </a:ext>
            </a:extLst>
          </p:cNvPr>
          <p:cNvCxnSpPr/>
          <p:nvPr/>
        </p:nvCxnSpPr>
        <p:spPr>
          <a:xfrm>
            <a:off x="2089212" y="4009192"/>
            <a:ext cx="78581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ECCAB9A9-2C54-401F-859A-E5EBFE3E232B}"/>
              </a:ext>
            </a:extLst>
          </p:cNvPr>
          <p:cNvSpPr/>
          <p:nvPr/>
        </p:nvSpPr>
        <p:spPr>
          <a:xfrm>
            <a:off x="2117787" y="1932742"/>
            <a:ext cx="7829550" cy="3533775"/>
          </a:xfrm>
          <a:custGeom>
            <a:avLst/>
            <a:gdLst>
              <a:gd name="connsiteX0" fmla="*/ 0 w 7829550"/>
              <a:gd name="connsiteY0" fmla="*/ 0 h 3533775"/>
              <a:gd name="connsiteX1" fmla="*/ 1533525 w 7829550"/>
              <a:gd name="connsiteY1" fmla="*/ 2914650 h 3533775"/>
              <a:gd name="connsiteX2" fmla="*/ 7829550 w 7829550"/>
              <a:gd name="connsiteY2" fmla="*/ 3533775 h 3533775"/>
            </a:gdLst>
            <a:ahLst/>
            <a:cxnLst>
              <a:cxn ang="0">
                <a:pos x="connsiteX0" y="connsiteY0"/>
              </a:cxn>
              <a:cxn ang="0">
                <a:pos x="connsiteX1" y="connsiteY1"/>
              </a:cxn>
              <a:cxn ang="0">
                <a:pos x="connsiteX2" y="connsiteY2"/>
              </a:cxn>
            </a:cxnLst>
            <a:rect l="l" t="t" r="r" b="b"/>
            <a:pathLst>
              <a:path w="7829550" h="3533775">
                <a:moveTo>
                  <a:pt x="0" y="0"/>
                </a:moveTo>
                <a:cubicBezTo>
                  <a:pt x="114300" y="1162843"/>
                  <a:pt x="228600" y="2325687"/>
                  <a:pt x="1533525" y="2914650"/>
                </a:cubicBezTo>
                <a:cubicBezTo>
                  <a:pt x="2838450" y="3503613"/>
                  <a:pt x="5334000" y="3518694"/>
                  <a:pt x="7829550" y="3533775"/>
                </a:cubicBez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C5BB6D8-9963-4BE2-AA68-ADCB8365C6ED}"/>
              </a:ext>
            </a:extLst>
          </p:cNvPr>
          <p:cNvSpPr/>
          <p:nvPr/>
        </p:nvSpPr>
        <p:spPr>
          <a:xfrm>
            <a:off x="2174937" y="1989892"/>
            <a:ext cx="7658100" cy="3946302"/>
          </a:xfrm>
          <a:custGeom>
            <a:avLst/>
            <a:gdLst>
              <a:gd name="connsiteX0" fmla="*/ 0 w 7658100"/>
              <a:gd name="connsiteY0" fmla="*/ 0 h 3946302"/>
              <a:gd name="connsiteX1" fmla="*/ 2333625 w 7658100"/>
              <a:gd name="connsiteY1" fmla="*/ 685800 h 3946302"/>
              <a:gd name="connsiteX2" fmla="*/ 3438525 w 7658100"/>
              <a:gd name="connsiteY2" fmla="*/ 3467100 h 3946302"/>
              <a:gd name="connsiteX3" fmla="*/ 7658100 w 7658100"/>
              <a:gd name="connsiteY3" fmla="*/ 3924300 h 3946302"/>
            </a:gdLst>
            <a:ahLst/>
            <a:cxnLst>
              <a:cxn ang="0">
                <a:pos x="connsiteX0" y="connsiteY0"/>
              </a:cxn>
              <a:cxn ang="0">
                <a:pos x="connsiteX1" y="connsiteY1"/>
              </a:cxn>
              <a:cxn ang="0">
                <a:pos x="connsiteX2" y="connsiteY2"/>
              </a:cxn>
              <a:cxn ang="0">
                <a:pos x="connsiteX3" y="connsiteY3"/>
              </a:cxn>
            </a:cxnLst>
            <a:rect l="l" t="t" r="r" b="b"/>
            <a:pathLst>
              <a:path w="7658100" h="3946302">
                <a:moveTo>
                  <a:pt x="0" y="0"/>
                </a:moveTo>
                <a:cubicBezTo>
                  <a:pt x="880269" y="53975"/>
                  <a:pt x="1760538" y="107950"/>
                  <a:pt x="2333625" y="685800"/>
                </a:cubicBezTo>
                <a:cubicBezTo>
                  <a:pt x="2906712" y="1263650"/>
                  <a:pt x="2551113" y="2927350"/>
                  <a:pt x="3438525" y="3467100"/>
                </a:cubicBezTo>
                <a:cubicBezTo>
                  <a:pt x="4325937" y="4006850"/>
                  <a:pt x="5992018" y="3965575"/>
                  <a:pt x="7658100" y="39243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8916952-8D91-4F9A-A31F-88DAA30E86F1}"/>
              </a:ext>
            </a:extLst>
          </p:cNvPr>
          <p:cNvSpPr txBox="1"/>
          <p:nvPr/>
        </p:nvSpPr>
        <p:spPr>
          <a:xfrm rot="16200000">
            <a:off x="877022" y="3824526"/>
            <a:ext cx="1826448" cy="369332"/>
          </a:xfrm>
          <a:prstGeom prst="rect">
            <a:avLst/>
          </a:prstGeom>
          <a:noFill/>
        </p:spPr>
        <p:txBody>
          <a:bodyPr wrap="square" rtlCol="0">
            <a:spAutoFit/>
          </a:bodyPr>
          <a:lstStyle/>
          <a:p>
            <a:r>
              <a:rPr lang="en-US" dirty="0"/>
              <a:t>Underlying trait</a:t>
            </a:r>
          </a:p>
        </p:txBody>
      </p:sp>
      <p:sp>
        <p:nvSpPr>
          <p:cNvPr id="25" name="TextBox 24">
            <a:extLst>
              <a:ext uri="{FF2B5EF4-FFF2-40B4-BE49-F238E27FC236}">
                <a16:creationId xmlns:a16="http://schemas.microsoft.com/office/drawing/2014/main" id="{D2F5CB72-C769-4E81-A6C2-6E3F36FA4C9C}"/>
              </a:ext>
            </a:extLst>
          </p:cNvPr>
          <p:cNvSpPr txBox="1"/>
          <p:nvPr/>
        </p:nvSpPr>
        <p:spPr>
          <a:xfrm>
            <a:off x="5823012" y="6010513"/>
            <a:ext cx="2743200" cy="369332"/>
          </a:xfrm>
          <a:prstGeom prst="rect">
            <a:avLst/>
          </a:prstGeom>
          <a:noFill/>
        </p:spPr>
        <p:txBody>
          <a:bodyPr wrap="square" rtlCol="0">
            <a:spAutoFit/>
          </a:bodyPr>
          <a:lstStyle/>
          <a:p>
            <a:r>
              <a:rPr lang="en-US" dirty="0"/>
              <a:t>Age</a:t>
            </a:r>
          </a:p>
        </p:txBody>
      </p:sp>
      <p:sp>
        <p:nvSpPr>
          <p:cNvPr id="26" name="Title 1">
            <a:extLst>
              <a:ext uri="{FF2B5EF4-FFF2-40B4-BE49-F238E27FC236}">
                <a16:creationId xmlns:a16="http://schemas.microsoft.com/office/drawing/2014/main" id="{828BDEBB-4851-49EF-9486-5BC8D3AB6A63}"/>
              </a:ext>
            </a:extLst>
          </p:cNvPr>
          <p:cNvSpPr>
            <a:spLocks noGrp="1"/>
          </p:cNvSpPr>
          <p:nvPr>
            <p:ph type="title"/>
          </p:nvPr>
        </p:nvSpPr>
        <p:spPr>
          <a:xfrm>
            <a:off x="1097280" y="286603"/>
            <a:ext cx="10058400" cy="1450757"/>
          </a:xfrm>
        </p:spPr>
        <p:txBody>
          <a:bodyPr/>
          <a:lstStyle/>
          <a:p>
            <a:r>
              <a:rPr lang="en-US" dirty="0"/>
              <a:t>Functions of trait change</a:t>
            </a:r>
          </a:p>
        </p:txBody>
      </p:sp>
      <p:cxnSp>
        <p:nvCxnSpPr>
          <p:cNvPr id="28" name="Straight Connector 27">
            <a:extLst>
              <a:ext uri="{FF2B5EF4-FFF2-40B4-BE49-F238E27FC236}">
                <a16:creationId xmlns:a16="http://schemas.microsoft.com/office/drawing/2014/main" id="{C28CF7C0-2730-460C-83D6-55424E1D556D}"/>
              </a:ext>
            </a:extLst>
          </p:cNvPr>
          <p:cNvCxnSpPr>
            <a:stCxn id="21" idx="0"/>
          </p:cNvCxnSpPr>
          <p:nvPr/>
        </p:nvCxnSpPr>
        <p:spPr>
          <a:xfrm>
            <a:off x="2117787" y="1932742"/>
            <a:ext cx="7715250" cy="400345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A3FD47-2556-45BE-89B4-161CC2619683}"/>
              </a:ext>
            </a:extLst>
          </p:cNvPr>
          <p:cNvSpPr txBox="1"/>
          <p:nvPr/>
        </p:nvSpPr>
        <p:spPr>
          <a:xfrm>
            <a:off x="7397966" y="1931672"/>
            <a:ext cx="2549371" cy="276999"/>
          </a:xfrm>
          <a:prstGeom prst="rect">
            <a:avLst/>
          </a:prstGeom>
          <a:noFill/>
          <a:ln w="3175">
            <a:solidFill>
              <a:schemeClr val="tx1"/>
            </a:solidFill>
          </a:ln>
        </p:spPr>
        <p:txBody>
          <a:bodyPr wrap="square" rtlCol="0">
            <a:spAutoFit/>
          </a:bodyPr>
          <a:lstStyle/>
          <a:p>
            <a:r>
              <a:rPr lang="en-US" sz="1200" dirty="0"/>
              <a:t>Adapted from </a:t>
            </a:r>
            <a:r>
              <a:rPr lang="en-US" sz="1200" dirty="0" err="1"/>
              <a:t>Meireles</a:t>
            </a:r>
            <a:r>
              <a:rPr lang="en-US" sz="1200" dirty="0"/>
              <a:t> et al., in prep</a:t>
            </a:r>
          </a:p>
        </p:txBody>
      </p:sp>
    </p:spTree>
    <p:extLst>
      <p:ext uri="{BB962C8B-B14F-4D97-AF65-F5344CB8AC3E}">
        <p14:creationId xmlns:p14="http://schemas.microsoft.com/office/powerpoint/2010/main" val="3602938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6B13-2465-48BD-8393-CD2A03729B76}"/>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AFE238A9-76CC-4CC1-A90C-160157BC506D}"/>
              </a:ext>
            </a:extLst>
          </p:cNvPr>
          <p:cNvSpPr>
            <a:spLocks noGrp="1"/>
          </p:cNvSpPr>
          <p:nvPr>
            <p:ph idx="1"/>
          </p:nvPr>
        </p:nvSpPr>
        <p:spPr/>
        <p:txBody>
          <a:bodyPr/>
          <a:lstStyle/>
          <a:p>
            <a:pPr marL="457200" indent="-457200">
              <a:buFont typeface="+mj-lt"/>
              <a:buAutoNum type="arabicPeriod"/>
            </a:pPr>
            <a:r>
              <a:rPr lang="en-US" dirty="0"/>
              <a:t>Split spectra into smaller regions </a:t>
            </a:r>
          </a:p>
          <a:p>
            <a:pPr marL="457200" indent="-457200">
              <a:buFont typeface="+mj-lt"/>
              <a:buAutoNum type="arabicPeriod"/>
            </a:pPr>
            <a:r>
              <a:rPr lang="en-US" dirty="0"/>
              <a:t>Fit functions to data</a:t>
            </a:r>
          </a:p>
          <a:p>
            <a:pPr marL="749808" lvl="1" indent="-457200">
              <a:buFont typeface="+mj-lt"/>
              <a:buAutoNum type="alphaLcParenR"/>
            </a:pPr>
            <a:r>
              <a:rPr lang="en-US" dirty="0"/>
              <a:t>Fit constant, linear, exponential, and logistic regressions to data</a:t>
            </a:r>
          </a:p>
          <a:p>
            <a:pPr marL="932688" lvl="2" indent="-457200">
              <a:buFont typeface="+mj-lt"/>
              <a:buAutoNum type="romanLcPeriod"/>
            </a:pPr>
            <a:r>
              <a:rPr lang="en-US" dirty="0"/>
              <a:t>Determine which fits best</a:t>
            </a:r>
          </a:p>
          <a:p>
            <a:pPr marL="749808" lvl="1" indent="-457200">
              <a:buFont typeface="+mj-lt"/>
              <a:buAutoNum type="alphaLcParenR"/>
            </a:pPr>
            <a:r>
              <a:rPr lang="en-US" dirty="0"/>
              <a:t>Fit a cubic spline to the data then take its derivative</a:t>
            </a:r>
          </a:p>
          <a:p>
            <a:pPr marL="292608" lvl="1" indent="0">
              <a:buNone/>
            </a:pPr>
            <a:endParaRPr lang="en-US" dirty="0"/>
          </a:p>
        </p:txBody>
      </p:sp>
      <p:cxnSp>
        <p:nvCxnSpPr>
          <p:cNvPr id="5" name="Straight Connector 4">
            <a:extLst>
              <a:ext uri="{FF2B5EF4-FFF2-40B4-BE49-F238E27FC236}">
                <a16:creationId xmlns:a16="http://schemas.microsoft.com/office/drawing/2014/main" id="{69AC266F-EF8D-4C53-A188-1FBE185A3BA7}"/>
              </a:ext>
            </a:extLst>
          </p:cNvPr>
          <p:cNvCxnSpPr>
            <a:cxnSpLocks/>
          </p:cNvCxnSpPr>
          <p:nvPr/>
        </p:nvCxnSpPr>
        <p:spPr>
          <a:xfrm>
            <a:off x="1452164" y="3977196"/>
            <a:ext cx="0" cy="2077375"/>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90F190A-BB0C-498B-B2F6-F675480BF348}"/>
              </a:ext>
            </a:extLst>
          </p:cNvPr>
          <p:cNvCxnSpPr>
            <a:cxnSpLocks/>
          </p:cNvCxnSpPr>
          <p:nvPr/>
        </p:nvCxnSpPr>
        <p:spPr>
          <a:xfrm flipH="1">
            <a:off x="1452164" y="6054571"/>
            <a:ext cx="2697332" cy="0"/>
          </a:xfrm>
          <a:prstGeom prst="line">
            <a:avLst/>
          </a:prstGeom>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D79C4A24-3B32-44C2-9270-07163791E1BC}"/>
              </a:ext>
            </a:extLst>
          </p:cNvPr>
          <p:cNvSpPr/>
          <p:nvPr/>
        </p:nvSpPr>
        <p:spPr>
          <a:xfrm>
            <a:off x="1566758" y="393991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57E69C-9D0C-4FF5-A059-E836A4BDE368}"/>
              </a:ext>
            </a:extLst>
          </p:cNvPr>
          <p:cNvSpPr/>
          <p:nvPr/>
        </p:nvSpPr>
        <p:spPr>
          <a:xfrm>
            <a:off x="1807049" y="410903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943399-79A3-47E3-AC17-829F7D9EF060}"/>
              </a:ext>
            </a:extLst>
          </p:cNvPr>
          <p:cNvSpPr/>
          <p:nvPr/>
        </p:nvSpPr>
        <p:spPr>
          <a:xfrm>
            <a:off x="2003054" y="398481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591087-1F17-4677-AA94-18FCFFCF2522}"/>
              </a:ext>
            </a:extLst>
          </p:cNvPr>
          <p:cNvSpPr/>
          <p:nvPr/>
        </p:nvSpPr>
        <p:spPr>
          <a:xfrm>
            <a:off x="2235023" y="42042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87B04A5-2B7B-4854-91FA-7DF184F910C2}"/>
              </a:ext>
            </a:extLst>
          </p:cNvPr>
          <p:cNvSpPr/>
          <p:nvPr/>
        </p:nvSpPr>
        <p:spPr>
          <a:xfrm>
            <a:off x="1509205" y="4048292"/>
            <a:ext cx="2627790" cy="1988524"/>
          </a:xfrm>
          <a:custGeom>
            <a:avLst/>
            <a:gdLst>
              <a:gd name="connsiteX0" fmla="*/ 0 w 2814221"/>
              <a:gd name="connsiteY0" fmla="*/ 29283 h 1849206"/>
              <a:gd name="connsiteX1" fmla="*/ 1242874 w 2814221"/>
              <a:gd name="connsiteY1" fmla="*/ 206837 h 1849206"/>
              <a:gd name="connsiteX2" fmla="*/ 1491448 w 2814221"/>
              <a:gd name="connsiteY2" fmla="*/ 1573998 h 1849206"/>
              <a:gd name="connsiteX3" fmla="*/ 2814221 w 2814221"/>
              <a:gd name="connsiteY3" fmla="*/ 1849206 h 1849206"/>
              <a:gd name="connsiteX0" fmla="*/ 0 w 2627790"/>
              <a:gd name="connsiteY0" fmla="*/ 8802 h 1988524"/>
              <a:gd name="connsiteX1" fmla="*/ 1056443 w 2627790"/>
              <a:gd name="connsiteY1" fmla="*/ 346155 h 1988524"/>
              <a:gd name="connsiteX2" fmla="*/ 1305017 w 2627790"/>
              <a:gd name="connsiteY2" fmla="*/ 1713316 h 1988524"/>
              <a:gd name="connsiteX3" fmla="*/ 2627790 w 2627790"/>
              <a:gd name="connsiteY3" fmla="*/ 1988524 h 1988524"/>
            </a:gdLst>
            <a:ahLst/>
            <a:cxnLst>
              <a:cxn ang="0">
                <a:pos x="connsiteX0" y="connsiteY0"/>
              </a:cxn>
              <a:cxn ang="0">
                <a:pos x="connsiteX1" y="connsiteY1"/>
              </a:cxn>
              <a:cxn ang="0">
                <a:pos x="connsiteX2" y="connsiteY2"/>
              </a:cxn>
              <a:cxn ang="0">
                <a:pos x="connsiteX3" y="connsiteY3"/>
              </a:cxn>
            </a:cxnLst>
            <a:rect l="l" t="t" r="r" b="b"/>
            <a:pathLst>
              <a:path w="2627790" h="1988524">
                <a:moveTo>
                  <a:pt x="0" y="8802"/>
                </a:moveTo>
                <a:cubicBezTo>
                  <a:pt x="497149" y="-31147"/>
                  <a:pt x="838940" y="62069"/>
                  <a:pt x="1056443" y="346155"/>
                </a:cubicBezTo>
                <a:cubicBezTo>
                  <a:pt x="1273946" y="630241"/>
                  <a:pt x="1043126" y="1439588"/>
                  <a:pt x="1305017" y="1713316"/>
                </a:cubicBezTo>
                <a:cubicBezTo>
                  <a:pt x="1566908" y="1987044"/>
                  <a:pt x="2097349" y="1987784"/>
                  <a:pt x="2627790" y="19885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2AAFE8-84A5-4171-B389-9B76D666941B}"/>
              </a:ext>
            </a:extLst>
          </p:cNvPr>
          <p:cNvSpPr/>
          <p:nvPr/>
        </p:nvSpPr>
        <p:spPr>
          <a:xfrm>
            <a:off x="2457027" y="417549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A7897F9-91B4-402F-967D-22B07345C658}"/>
              </a:ext>
            </a:extLst>
          </p:cNvPr>
          <p:cNvSpPr/>
          <p:nvPr/>
        </p:nvSpPr>
        <p:spPr>
          <a:xfrm>
            <a:off x="2594186" y="473247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04B134E-2E6D-4CD1-930A-1664D249A346}"/>
              </a:ext>
            </a:extLst>
          </p:cNvPr>
          <p:cNvSpPr/>
          <p:nvPr/>
        </p:nvSpPr>
        <p:spPr>
          <a:xfrm>
            <a:off x="2763576" y="519602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6E6618-3EFB-4E28-94C8-20BD3C45A29B}"/>
              </a:ext>
            </a:extLst>
          </p:cNvPr>
          <p:cNvSpPr/>
          <p:nvPr/>
        </p:nvSpPr>
        <p:spPr>
          <a:xfrm>
            <a:off x="2879827" y="584623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31DB28-A2DC-4721-8EDD-830564111EB0}"/>
              </a:ext>
            </a:extLst>
          </p:cNvPr>
          <p:cNvSpPr/>
          <p:nvPr/>
        </p:nvSpPr>
        <p:spPr>
          <a:xfrm>
            <a:off x="3072977" y="582337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2AB87D2-5119-4DD7-882D-EE1E6D35C14B}"/>
              </a:ext>
            </a:extLst>
          </p:cNvPr>
          <p:cNvSpPr/>
          <p:nvPr/>
        </p:nvSpPr>
        <p:spPr>
          <a:xfrm>
            <a:off x="3219027" y="599109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39C515-C802-4233-83EA-3F206B3F6C41}"/>
              </a:ext>
            </a:extLst>
          </p:cNvPr>
          <p:cNvSpPr/>
          <p:nvPr/>
        </p:nvSpPr>
        <p:spPr>
          <a:xfrm>
            <a:off x="3606377" y="594537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B0022B6-81E7-41FB-B60D-72743D820FEC}"/>
              </a:ext>
            </a:extLst>
          </p:cNvPr>
          <p:cNvSpPr txBox="1"/>
          <p:nvPr/>
        </p:nvSpPr>
        <p:spPr>
          <a:xfrm rot="16200000">
            <a:off x="149901" y="4551809"/>
            <a:ext cx="2349654" cy="307777"/>
          </a:xfrm>
          <a:prstGeom prst="rect">
            <a:avLst/>
          </a:prstGeom>
          <a:noFill/>
        </p:spPr>
        <p:txBody>
          <a:bodyPr wrap="square" rtlCol="0">
            <a:spAutoFit/>
          </a:bodyPr>
          <a:lstStyle/>
          <a:p>
            <a:r>
              <a:rPr lang="en-US" sz="1400" dirty="0"/>
              <a:t>Reflectance at 700nm</a:t>
            </a:r>
          </a:p>
        </p:txBody>
      </p:sp>
      <p:sp>
        <p:nvSpPr>
          <p:cNvPr id="30" name="TextBox 29">
            <a:extLst>
              <a:ext uri="{FF2B5EF4-FFF2-40B4-BE49-F238E27FC236}">
                <a16:creationId xmlns:a16="http://schemas.microsoft.com/office/drawing/2014/main" id="{C43308B3-AA1F-44F6-BD14-08B5E5B9EE23}"/>
              </a:ext>
            </a:extLst>
          </p:cNvPr>
          <p:cNvSpPr txBox="1"/>
          <p:nvPr/>
        </p:nvSpPr>
        <p:spPr>
          <a:xfrm>
            <a:off x="2547250" y="6042713"/>
            <a:ext cx="507160" cy="307777"/>
          </a:xfrm>
          <a:prstGeom prst="rect">
            <a:avLst/>
          </a:prstGeom>
          <a:noFill/>
        </p:spPr>
        <p:txBody>
          <a:bodyPr wrap="square" rtlCol="0">
            <a:spAutoFit/>
          </a:bodyPr>
          <a:lstStyle/>
          <a:p>
            <a:r>
              <a:rPr lang="en-US" sz="1400" dirty="0"/>
              <a:t>Age</a:t>
            </a:r>
          </a:p>
        </p:txBody>
      </p:sp>
      <p:cxnSp>
        <p:nvCxnSpPr>
          <p:cNvPr id="31" name="Straight Connector 30">
            <a:extLst>
              <a:ext uri="{FF2B5EF4-FFF2-40B4-BE49-F238E27FC236}">
                <a16:creationId xmlns:a16="http://schemas.microsoft.com/office/drawing/2014/main" id="{8067FA54-8365-4CB4-B00E-33AD68FAD171}"/>
              </a:ext>
            </a:extLst>
          </p:cNvPr>
          <p:cNvCxnSpPr>
            <a:cxnSpLocks/>
          </p:cNvCxnSpPr>
          <p:nvPr/>
        </p:nvCxnSpPr>
        <p:spPr>
          <a:xfrm>
            <a:off x="6356203" y="3965766"/>
            <a:ext cx="0" cy="207737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BA7F813-15CB-4AC8-BECD-C69DABB0CB85}"/>
              </a:ext>
            </a:extLst>
          </p:cNvPr>
          <p:cNvCxnSpPr>
            <a:cxnSpLocks/>
          </p:cNvCxnSpPr>
          <p:nvPr/>
        </p:nvCxnSpPr>
        <p:spPr>
          <a:xfrm flipH="1">
            <a:off x="6356203" y="6043141"/>
            <a:ext cx="2697332"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0087855-0564-49CD-9AFA-35CBD661C5E0}"/>
              </a:ext>
            </a:extLst>
          </p:cNvPr>
          <p:cNvSpPr txBox="1"/>
          <p:nvPr/>
        </p:nvSpPr>
        <p:spPr>
          <a:xfrm rot="16200000">
            <a:off x="4701590" y="4518056"/>
            <a:ext cx="3072619" cy="261610"/>
          </a:xfrm>
          <a:prstGeom prst="rect">
            <a:avLst/>
          </a:prstGeom>
          <a:noFill/>
        </p:spPr>
        <p:txBody>
          <a:bodyPr wrap="square" rtlCol="0">
            <a:spAutoFit/>
          </a:bodyPr>
          <a:lstStyle/>
          <a:p>
            <a:r>
              <a:rPr lang="en-US" sz="1100" dirty="0"/>
              <a:t>Rate of Reflectance Change at 700nm</a:t>
            </a:r>
          </a:p>
        </p:txBody>
      </p:sp>
      <p:sp>
        <p:nvSpPr>
          <p:cNvPr id="34" name="TextBox 33">
            <a:extLst>
              <a:ext uri="{FF2B5EF4-FFF2-40B4-BE49-F238E27FC236}">
                <a16:creationId xmlns:a16="http://schemas.microsoft.com/office/drawing/2014/main" id="{17E1CB25-98F7-4C03-B803-051C2F12E1C1}"/>
              </a:ext>
            </a:extLst>
          </p:cNvPr>
          <p:cNvSpPr txBox="1"/>
          <p:nvPr/>
        </p:nvSpPr>
        <p:spPr>
          <a:xfrm>
            <a:off x="7451289" y="6031283"/>
            <a:ext cx="507160" cy="307777"/>
          </a:xfrm>
          <a:prstGeom prst="rect">
            <a:avLst/>
          </a:prstGeom>
          <a:noFill/>
        </p:spPr>
        <p:txBody>
          <a:bodyPr wrap="square" rtlCol="0">
            <a:spAutoFit/>
          </a:bodyPr>
          <a:lstStyle/>
          <a:p>
            <a:r>
              <a:rPr lang="en-US" sz="1400" dirty="0"/>
              <a:t>Age</a:t>
            </a:r>
          </a:p>
        </p:txBody>
      </p:sp>
      <p:sp>
        <p:nvSpPr>
          <p:cNvPr id="38" name="Freeform: Shape 37">
            <a:extLst>
              <a:ext uri="{FF2B5EF4-FFF2-40B4-BE49-F238E27FC236}">
                <a16:creationId xmlns:a16="http://schemas.microsoft.com/office/drawing/2014/main" id="{BC3465A5-788B-4CDE-9F76-031FE04AC20E}"/>
              </a:ext>
            </a:extLst>
          </p:cNvPr>
          <p:cNvSpPr/>
          <p:nvPr/>
        </p:nvSpPr>
        <p:spPr>
          <a:xfrm>
            <a:off x="6374167" y="4376667"/>
            <a:ext cx="2654423" cy="1651271"/>
          </a:xfrm>
          <a:custGeom>
            <a:avLst/>
            <a:gdLst>
              <a:gd name="connsiteX0" fmla="*/ 0 w 2654423"/>
              <a:gd name="connsiteY0" fmla="*/ 1651271 h 1651271"/>
              <a:gd name="connsiteX1" fmla="*/ 843379 w 2654423"/>
              <a:gd name="connsiteY1" fmla="*/ 1340552 h 1651271"/>
              <a:gd name="connsiteX2" fmla="*/ 1455938 w 2654423"/>
              <a:gd name="connsiteY2" fmla="*/ 24 h 1651271"/>
              <a:gd name="connsiteX3" fmla="*/ 2006353 w 2654423"/>
              <a:gd name="connsiteY3" fmla="*/ 1376063 h 1651271"/>
              <a:gd name="connsiteX4" fmla="*/ 2654423 w 2654423"/>
              <a:gd name="connsiteY4" fmla="*/ 1633516 h 165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423" h="1651271">
                <a:moveTo>
                  <a:pt x="0" y="1651271"/>
                </a:moveTo>
                <a:cubicBezTo>
                  <a:pt x="300361" y="1633515"/>
                  <a:pt x="600723" y="1615760"/>
                  <a:pt x="843379" y="1340552"/>
                </a:cubicBezTo>
                <a:cubicBezTo>
                  <a:pt x="1086035" y="1065344"/>
                  <a:pt x="1262109" y="-5895"/>
                  <a:pt x="1455938" y="24"/>
                </a:cubicBezTo>
                <a:cubicBezTo>
                  <a:pt x="1649767" y="5942"/>
                  <a:pt x="1806606" y="1103815"/>
                  <a:pt x="2006353" y="1376063"/>
                </a:cubicBezTo>
                <a:cubicBezTo>
                  <a:pt x="2206100" y="1648311"/>
                  <a:pt x="2430261" y="1640913"/>
                  <a:pt x="2654423" y="16335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99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FB0B-8BA4-4BB4-8BE0-B1F9407F1222}"/>
              </a:ext>
            </a:extLst>
          </p:cNvPr>
          <p:cNvSpPr>
            <a:spLocks noGrp="1"/>
          </p:cNvSpPr>
          <p:nvPr>
            <p:ph type="title"/>
          </p:nvPr>
        </p:nvSpPr>
        <p:spPr>
          <a:xfrm>
            <a:off x="1097280" y="286603"/>
            <a:ext cx="10058400" cy="1450757"/>
          </a:xfrm>
        </p:spPr>
        <p:txBody>
          <a:bodyPr>
            <a:normAutofit/>
          </a:bodyPr>
          <a:lstStyle/>
          <a:p>
            <a:r>
              <a:rPr lang="en-US" dirty="0"/>
              <a:t>Goal:</a:t>
            </a:r>
          </a:p>
        </p:txBody>
      </p:sp>
      <p:graphicFrame>
        <p:nvGraphicFramePr>
          <p:cNvPr id="5" name="Content Placeholder 2">
            <a:extLst>
              <a:ext uri="{FF2B5EF4-FFF2-40B4-BE49-F238E27FC236}">
                <a16:creationId xmlns:a16="http://schemas.microsoft.com/office/drawing/2014/main" id="{ABC0BC71-BAF3-4684-8F15-1A3B3E3DDC25}"/>
              </a:ext>
            </a:extLst>
          </p:cNvPr>
          <p:cNvGraphicFramePr>
            <a:graphicFrameLocks noGrp="1"/>
          </p:cNvGraphicFramePr>
          <p:nvPr>
            <p:ph idx="1"/>
            <p:extLst>
              <p:ext uri="{D42A27DB-BD31-4B8C-83A1-F6EECF244321}">
                <p14:modId xmlns:p14="http://schemas.microsoft.com/office/powerpoint/2010/main" val="399301827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2370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dirty="0"/>
              <a:t>Detecting fine-scale diversity</a:t>
            </a:r>
          </a:p>
          <a:p>
            <a:pPr marL="749808" lvl="1" indent="-457200"/>
            <a:r>
              <a:rPr lang="en-US" dirty="0"/>
              <a:t>Chapter 1</a:t>
            </a:r>
          </a:p>
          <a:p>
            <a:pPr marL="457200" indent="-457200">
              <a:buFont typeface="+mj-lt"/>
              <a:buAutoNum type="arabicParenR"/>
            </a:pPr>
            <a:r>
              <a:rPr lang="en-US" dirty="0"/>
              <a:t>Expanding lichen spectral libraries using herbaria</a:t>
            </a:r>
          </a:p>
          <a:p>
            <a:pPr marL="749808" lvl="1" indent="-457200"/>
            <a:r>
              <a:rPr lang="en-US" dirty="0">
                <a:solidFill>
                  <a:schemeClr val="tx1">
                    <a:lumMod val="85000"/>
                    <a:lumOff val="15000"/>
                  </a:schemeClr>
                </a:solidFill>
              </a:rPr>
              <a:t>Chapter 2</a:t>
            </a:r>
          </a:p>
          <a:p>
            <a:pPr marL="457200" indent="-457200">
              <a:buFont typeface="+mj-lt"/>
              <a:buAutoNum type="arabicParenR"/>
            </a:pPr>
            <a:r>
              <a:rPr lang="en-US" b="1" dirty="0"/>
              <a:t>Timeline</a:t>
            </a:r>
          </a:p>
        </p:txBody>
      </p:sp>
    </p:spTree>
    <p:extLst>
      <p:ext uri="{BB962C8B-B14F-4D97-AF65-F5344CB8AC3E}">
        <p14:creationId xmlns:p14="http://schemas.microsoft.com/office/powerpoint/2010/main" val="74187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1E0B-CF0A-4620-93ED-F4DFD2286FD5}"/>
              </a:ext>
            </a:extLst>
          </p:cNvPr>
          <p:cNvSpPr>
            <a:spLocks noGrp="1"/>
          </p:cNvSpPr>
          <p:nvPr>
            <p:ph type="title"/>
          </p:nvPr>
        </p:nvSpPr>
        <p:spPr/>
        <p:txBody>
          <a:bodyPr/>
          <a:lstStyle/>
          <a:p>
            <a:r>
              <a:rPr lang="en-US" dirty="0"/>
              <a:t>Timeline</a:t>
            </a:r>
          </a:p>
        </p:txBody>
      </p:sp>
      <p:graphicFrame>
        <p:nvGraphicFramePr>
          <p:cNvPr id="4" name="Content Placeholder 3">
            <a:extLst>
              <a:ext uri="{FF2B5EF4-FFF2-40B4-BE49-F238E27FC236}">
                <a16:creationId xmlns:a16="http://schemas.microsoft.com/office/drawing/2014/main" id="{4177D23E-22B8-449D-89E0-96D6BF13FF31}"/>
              </a:ext>
            </a:extLst>
          </p:cNvPr>
          <p:cNvGraphicFramePr>
            <a:graphicFrameLocks noGrp="1"/>
          </p:cNvGraphicFramePr>
          <p:nvPr>
            <p:ph idx="1"/>
            <p:extLst>
              <p:ext uri="{D42A27DB-BD31-4B8C-83A1-F6EECF244321}">
                <p14:modId xmlns:p14="http://schemas.microsoft.com/office/powerpoint/2010/main" val="114409751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241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33A1-3F0C-458C-AF70-BE56AD8837BC}"/>
              </a:ext>
            </a:extLst>
          </p:cNvPr>
          <p:cNvSpPr>
            <a:spLocks noGrp="1"/>
          </p:cNvSpPr>
          <p:nvPr>
            <p:ph type="title"/>
          </p:nvPr>
        </p:nvSpPr>
        <p:spPr/>
        <p:txBody>
          <a:bodyPr/>
          <a:lstStyle/>
          <a:p>
            <a:r>
              <a:rPr lang="en-US" dirty="0"/>
              <a:t>Acknowledgements</a:t>
            </a:r>
          </a:p>
        </p:txBody>
      </p:sp>
      <p:pic>
        <p:nvPicPr>
          <p:cNvPr id="4" name="Picture 10" descr="Dawson M White">
            <a:extLst>
              <a:ext uri="{FF2B5EF4-FFF2-40B4-BE49-F238E27FC236}">
                <a16:creationId xmlns:a16="http://schemas.microsoft.com/office/drawing/2014/main" id="{126343EE-0FDC-4B79-B5D1-048D03A7D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951"/>
          <a:stretch/>
        </p:blipFill>
        <p:spPr bwMode="auto">
          <a:xfrm>
            <a:off x="692927"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ree's picture">
            <a:extLst>
              <a:ext uri="{FF2B5EF4-FFF2-40B4-BE49-F238E27FC236}">
                <a16:creationId xmlns:a16="http://schemas.microsoft.com/office/drawing/2014/main" id="{4221EFE0-F786-480E-9E04-AC8A978B11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9833"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José Eduardo Meireles">
            <a:extLst>
              <a:ext uri="{FF2B5EF4-FFF2-40B4-BE49-F238E27FC236}">
                <a16:creationId xmlns:a16="http://schemas.microsoft.com/office/drawing/2014/main" id="{E3FAD2A6-28F6-4873-A1B4-241986004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67"/>
          <a:stretch/>
        </p:blipFill>
        <p:spPr bwMode="auto">
          <a:xfrm>
            <a:off x="2988562" y="2021458"/>
            <a:ext cx="1722441" cy="2296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eter R. Nelson">
            <a:extLst>
              <a:ext uri="{FF2B5EF4-FFF2-40B4-BE49-F238E27FC236}">
                <a16:creationId xmlns:a16="http://schemas.microsoft.com/office/drawing/2014/main" id="{71F89649-F53A-48A1-A7E6-5677D2BBC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111"/>
          <a:stretch/>
        </p:blipFill>
        <p:spPr bwMode="auto">
          <a:xfrm>
            <a:off x="5284198" y="2007549"/>
            <a:ext cx="1722440" cy="2296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0D8B4E-4785-4218-BE43-76DD37F3BD44}"/>
              </a:ext>
            </a:extLst>
          </p:cNvPr>
          <p:cNvSpPr txBox="1"/>
          <p:nvPr/>
        </p:nvSpPr>
        <p:spPr>
          <a:xfrm>
            <a:off x="723823" y="4419201"/>
            <a:ext cx="1699237" cy="523220"/>
          </a:xfrm>
          <a:prstGeom prst="rect">
            <a:avLst/>
          </a:prstGeom>
          <a:noFill/>
        </p:spPr>
        <p:txBody>
          <a:bodyPr wrap="square" rtlCol="0">
            <a:spAutoFit/>
          </a:bodyPr>
          <a:lstStyle/>
          <a:p>
            <a:pPr algn="ctr"/>
            <a:r>
              <a:rPr lang="en-US" sz="1400" dirty="0"/>
              <a:t>Dawson M. White</a:t>
            </a:r>
          </a:p>
          <a:p>
            <a:pPr algn="ctr"/>
            <a:r>
              <a:rPr lang="en-US" sz="1400" dirty="0"/>
              <a:t>Field Museum</a:t>
            </a:r>
          </a:p>
        </p:txBody>
      </p:sp>
      <p:sp>
        <p:nvSpPr>
          <p:cNvPr id="9" name="TextBox 8">
            <a:extLst>
              <a:ext uri="{FF2B5EF4-FFF2-40B4-BE49-F238E27FC236}">
                <a16:creationId xmlns:a16="http://schemas.microsoft.com/office/drawing/2014/main" id="{5909B2F1-A327-4ADC-8F6B-3D9C7B5D149E}"/>
              </a:ext>
            </a:extLst>
          </p:cNvPr>
          <p:cNvSpPr txBox="1"/>
          <p:nvPr/>
        </p:nvSpPr>
        <p:spPr>
          <a:xfrm>
            <a:off x="3027151" y="4419201"/>
            <a:ext cx="1699237" cy="523220"/>
          </a:xfrm>
          <a:prstGeom prst="rect">
            <a:avLst/>
          </a:prstGeom>
          <a:noFill/>
        </p:spPr>
        <p:txBody>
          <a:bodyPr wrap="square" rtlCol="0">
            <a:spAutoFit/>
          </a:bodyPr>
          <a:lstStyle/>
          <a:p>
            <a:pPr algn="ctr"/>
            <a:r>
              <a:rPr lang="en-US" sz="1400" dirty="0"/>
              <a:t>Dudu </a:t>
            </a:r>
            <a:r>
              <a:rPr lang="en-US" sz="1400" dirty="0" err="1"/>
              <a:t>Meireles</a:t>
            </a:r>
            <a:endParaRPr lang="en-US" sz="1400" dirty="0"/>
          </a:p>
          <a:p>
            <a:pPr algn="ctr"/>
            <a:r>
              <a:rPr lang="en-US" sz="1400" dirty="0"/>
              <a:t>University of Maine</a:t>
            </a:r>
          </a:p>
        </p:txBody>
      </p:sp>
      <p:sp>
        <p:nvSpPr>
          <p:cNvPr id="10" name="TextBox 9">
            <a:extLst>
              <a:ext uri="{FF2B5EF4-FFF2-40B4-BE49-F238E27FC236}">
                <a16:creationId xmlns:a16="http://schemas.microsoft.com/office/drawing/2014/main" id="{B70E322E-D420-41F0-93CC-AEF03500491E}"/>
              </a:ext>
            </a:extLst>
          </p:cNvPr>
          <p:cNvSpPr txBox="1"/>
          <p:nvPr/>
        </p:nvSpPr>
        <p:spPr>
          <a:xfrm>
            <a:off x="5246381" y="4419201"/>
            <a:ext cx="1699237" cy="523220"/>
          </a:xfrm>
          <a:prstGeom prst="rect">
            <a:avLst/>
          </a:prstGeom>
          <a:noFill/>
        </p:spPr>
        <p:txBody>
          <a:bodyPr wrap="square" rtlCol="0">
            <a:spAutoFit/>
          </a:bodyPr>
          <a:lstStyle/>
          <a:p>
            <a:pPr algn="ctr"/>
            <a:r>
              <a:rPr lang="en-US" sz="1400" dirty="0"/>
              <a:t>Peter R. Nelson</a:t>
            </a:r>
          </a:p>
          <a:p>
            <a:pPr algn="ctr"/>
            <a:r>
              <a:rPr lang="en-US" sz="1400" dirty="0" err="1"/>
              <a:t>Schoodic</a:t>
            </a:r>
            <a:r>
              <a:rPr lang="en-US" sz="1400" dirty="0"/>
              <a:t> Institute </a:t>
            </a:r>
          </a:p>
        </p:txBody>
      </p:sp>
      <p:sp>
        <p:nvSpPr>
          <p:cNvPr id="11" name="TextBox 10">
            <a:extLst>
              <a:ext uri="{FF2B5EF4-FFF2-40B4-BE49-F238E27FC236}">
                <a16:creationId xmlns:a16="http://schemas.microsoft.com/office/drawing/2014/main" id="{7F14A3F9-2023-4892-9840-452FA05FB125}"/>
              </a:ext>
            </a:extLst>
          </p:cNvPr>
          <p:cNvSpPr txBox="1"/>
          <p:nvPr/>
        </p:nvSpPr>
        <p:spPr>
          <a:xfrm>
            <a:off x="7492428" y="4419201"/>
            <a:ext cx="1699237" cy="523220"/>
          </a:xfrm>
          <a:prstGeom prst="rect">
            <a:avLst/>
          </a:prstGeom>
          <a:noFill/>
        </p:spPr>
        <p:txBody>
          <a:bodyPr wrap="square" rtlCol="0">
            <a:spAutoFit/>
          </a:bodyPr>
          <a:lstStyle/>
          <a:p>
            <a:pPr algn="ctr"/>
            <a:r>
              <a:rPr lang="en-US" sz="1400" dirty="0"/>
              <a:t>Richard H. </a:t>
            </a:r>
            <a:r>
              <a:rPr lang="en-US" sz="1400" dirty="0" err="1"/>
              <a:t>Ree</a:t>
            </a:r>
            <a:endParaRPr lang="en-US" sz="1400" dirty="0"/>
          </a:p>
          <a:p>
            <a:pPr algn="ctr"/>
            <a:r>
              <a:rPr lang="en-US" sz="1400" dirty="0"/>
              <a:t>Field Museum</a:t>
            </a:r>
          </a:p>
        </p:txBody>
      </p:sp>
      <p:pic>
        <p:nvPicPr>
          <p:cNvPr id="12" name="Picture 2">
            <a:extLst>
              <a:ext uri="{FF2B5EF4-FFF2-40B4-BE49-F238E27FC236}">
                <a16:creationId xmlns:a16="http://schemas.microsoft.com/office/drawing/2014/main" id="{E3EE72E8-7981-473D-A736-FA0FB66547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81" t="2517" r="19264" b="30507"/>
          <a:stretch/>
        </p:blipFill>
        <p:spPr bwMode="auto">
          <a:xfrm>
            <a:off x="9875468" y="2021458"/>
            <a:ext cx="1722440" cy="22965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A293F0-A8D5-4501-948C-D08BDCC9C6EE}"/>
              </a:ext>
            </a:extLst>
          </p:cNvPr>
          <p:cNvSpPr txBox="1"/>
          <p:nvPr/>
        </p:nvSpPr>
        <p:spPr>
          <a:xfrm>
            <a:off x="9875468" y="4419201"/>
            <a:ext cx="1699237" cy="738664"/>
          </a:xfrm>
          <a:prstGeom prst="rect">
            <a:avLst/>
          </a:prstGeom>
          <a:noFill/>
        </p:spPr>
        <p:txBody>
          <a:bodyPr wrap="square" rtlCol="0">
            <a:spAutoFit/>
          </a:bodyPr>
          <a:lstStyle/>
          <a:p>
            <a:pPr algn="ctr"/>
            <a:r>
              <a:rPr lang="en-US" sz="1400" dirty="0"/>
              <a:t>Daniel Stanton</a:t>
            </a:r>
          </a:p>
          <a:p>
            <a:pPr algn="ctr"/>
            <a:r>
              <a:rPr lang="en-US" sz="1400" dirty="0"/>
              <a:t>University of Minnesota</a:t>
            </a:r>
          </a:p>
        </p:txBody>
      </p:sp>
    </p:spTree>
    <p:extLst>
      <p:ext uri="{BB962C8B-B14F-4D97-AF65-F5344CB8AC3E}">
        <p14:creationId xmlns:p14="http://schemas.microsoft.com/office/powerpoint/2010/main" val="1927069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2B1FB-B5E8-46C4-97BF-C8A8A1E17E7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Questions?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753544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88338-1A50-4DFF-BCEE-F370BC6905A2}"/>
              </a:ext>
            </a:extLst>
          </p:cNvPr>
          <p:cNvSpPr>
            <a:spLocks noGrp="1"/>
          </p:cNvSpPr>
          <p:nvPr>
            <p:ph type="title"/>
          </p:nvPr>
        </p:nvSpPr>
        <p:spPr/>
        <p:txBody>
          <a:bodyPr/>
          <a:lstStyle/>
          <a:p>
            <a:r>
              <a:rPr lang="en-US" dirty="0"/>
              <a:t>Articles</a:t>
            </a:r>
          </a:p>
        </p:txBody>
      </p:sp>
      <p:sp>
        <p:nvSpPr>
          <p:cNvPr id="3" name="Content Placeholder 2">
            <a:extLst>
              <a:ext uri="{FF2B5EF4-FFF2-40B4-BE49-F238E27FC236}">
                <a16:creationId xmlns:a16="http://schemas.microsoft.com/office/drawing/2014/main" id="{9F7CFD2A-3BC6-4159-86F5-40AC02B5648C}"/>
              </a:ext>
            </a:extLst>
          </p:cNvPr>
          <p:cNvSpPr>
            <a:spLocks noGrp="1"/>
          </p:cNvSpPr>
          <p:nvPr>
            <p:ph idx="1"/>
          </p:nvPr>
        </p:nvSpPr>
        <p:spPr/>
        <p:txBody>
          <a:bodyPr>
            <a:normAutofit fontScale="92500" lnSpcReduction="10000"/>
          </a:bodyPr>
          <a:lstStyle/>
          <a:p>
            <a:pPr>
              <a:spcAft>
                <a:spcPts val="0"/>
              </a:spcAft>
            </a:pPr>
            <a:r>
              <a:rPr lang="en-US" sz="1800" b="0" i="0" strike="noStrike" dirty="0">
                <a:solidFill>
                  <a:schemeClr val="tx1">
                    <a:lumMod val="85000"/>
                    <a:lumOff val="15000"/>
                  </a:schemeClr>
                </a:solidFill>
                <a:effectLst/>
                <a:latin typeface="Arial" panose="020B0604020202020204" pitchFamily="34" charset="0"/>
              </a:rPr>
              <a:t>Asner, G. P., R. E. Martin, D. E. Knapp, R. </a:t>
            </a:r>
            <a:r>
              <a:rPr lang="en-US" sz="1800" b="0" i="0" strike="noStrike" dirty="0" err="1">
                <a:solidFill>
                  <a:schemeClr val="tx1">
                    <a:lumMod val="85000"/>
                    <a:lumOff val="15000"/>
                  </a:schemeClr>
                </a:solidFill>
                <a:effectLst/>
                <a:latin typeface="Arial" panose="020B0604020202020204" pitchFamily="34" charset="0"/>
              </a:rPr>
              <a:t>Tupayachi</a:t>
            </a:r>
            <a:r>
              <a:rPr lang="en-US" sz="1800" b="0" i="0" strike="noStrike" dirty="0">
                <a:solidFill>
                  <a:schemeClr val="tx1">
                    <a:lumMod val="85000"/>
                    <a:lumOff val="15000"/>
                  </a:schemeClr>
                </a:solidFill>
                <a:effectLst/>
                <a:latin typeface="Arial" panose="020B0604020202020204" pitchFamily="34" charset="0"/>
              </a:rPr>
              <a:t>, C. B. Anderson, F. </a:t>
            </a:r>
            <a:r>
              <a:rPr lang="en-US" sz="1800" b="0" i="0" strike="noStrike" dirty="0" err="1">
                <a:solidFill>
                  <a:schemeClr val="tx1">
                    <a:lumMod val="85000"/>
                    <a:lumOff val="15000"/>
                  </a:schemeClr>
                </a:solidFill>
                <a:effectLst/>
                <a:latin typeface="Arial" panose="020B0604020202020204" pitchFamily="34" charset="0"/>
              </a:rPr>
              <a:t>Sinca</a:t>
            </a:r>
            <a:r>
              <a:rPr lang="en-US" sz="1800" b="0" i="0" strike="noStrike" dirty="0">
                <a:solidFill>
                  <a:schemeClr val="tx1">
                    <a:lumMod val="85000"/>
                    <a:lumOff val="15000"/>
                  </a:schemeClr>
                </a:solidFill>
                <a:effectLst/>
                <a:latin typeface="Arial" panose="020B0604020202020204" pitchFamily="34" charset="0"/>
              </a:rPr>
              <a:t>, N. R. Vaughn, and W. </a:t>
            </a:r>
            <a:r>
              <a:rPr lang="en-US" sz="1800" b="0" i="0" strike="noStrike" dirty="0" err="1">
                <a:solidFill>
                  <a:schemeClr val="tx1">
                    <a:lumMod val="85000"/>
                    <a:lumOff val="15000"/>
                  </a:schemeClr>
                </a:solidFill>
                <a:effectLst/>
                <a:latin typeface="Arial" panose="020B0604020202020204" pitchFamily="34" charset="0"/>
              </a:rPr>
              <a:t>Llactayo</a:t>
            </a:r>
            <a:r>
              <a:rPr lang="en-US" sz="1800" b="0" i="0" strike="noStrike" dirty="0">
                <a:solidFill>
                  <a:schemeClr val="tx1">
                    <a:lumMod val="85000"/>
                    <a:lumOff val="15000"/>
                  </a:schemeClr>
                </a:solidFill>
                <a:effectLst/>
                <a:latin typeface="Arial" panose="020B0604020202020204" pitchFamily="34" charset="0"/>
              </a:rPr>
              <a:t>. 2017. “Airborne Laser-Guided Imaging Spectroscopy to Map Forest Trait Diversity and Guide Conservation.” </a:t>
            </a:r>
            <a:r>
              <a:rPr lang="en-US" sz="1800" b="0" i="1" strike="noStrike" dirty="0">
                <a:solidFill>
                  <a:schemeClr val="tx1">
                    <a:lumMod val="85000"/>
                    <a:lumOff val="15000"/>
                  </a:schemeClr>
                </a:solidFill>
                <a:effectLst/>
                <a:latin typeface="Arial" panose="020B0604020202020204" pitchFamily="34" charset="0"/>
              </a:rPr>
              <a:t>Science</a:t>
            </a:r>
            <a:r>
              <a:rPr lang="en-US" sz="1800" b="0" i="0" strike="noStrike" dirty="0">
                <a:solidFill>
                  <a:schemeClr val="tx1">
                    <a:lumMod val="85000"/>
                    <a:lumOff val="15000"/>
                  </a:schemeClr>
                </a:solidFill>
                <a:effectLst/>
                <a:latin typeface="Arial" panose="020B0604020202020204" pitchFamily="34" charset="0"/>
              </a:rPr>
              <a:t> 355 (6323): 385–89.</a:t>
            </a:r>
          </a:p>
          <a:p>
            <a:pPr>
              <a:spcAft>
                <a:spcPts val="0"/>
              </a:spcAft>
            </a:pPr>
            <a:r>
              <a:rPr lang="en-US" sz="1800" b="0" i="0" strike="noStrike" dirty="0">
                <a:solidFill>
                  <a:schemeClr val="tx1">
                    <a:lumMod val="85000"/>
                    <a:lumOff val="15000"/>
                  </a:schemeClr>
                </a:solidFill>
                <a:effectLst/>
                <a:latin typeface="Arial" panose="020B0604020202020204" pitchFamily="34" charset="0"/>
              </a:rPr>
              <a:t>Crawford, Kerri M., and Jennifer A. </a:t>
            </a:r>
            <a:r>
              <a:rPr lang="en-US" sz="1800" b="0" i="0" strike="noStrike" dirty="0" err="1">
                <a:solidFill>
                  <a:schemeClr val="tx1">
                    <a:lumMod val="85000"/>
                    <a:lumOff val="15000"/>
                  </a:schemeClr>
                </a:solidFill>
                <a:effectLst/>
                <a:latin typeface="Arial" panose="020B0604020202020204" pitchFamily="34" charset="0"/>
              </a:rPr>
              <a:t>Rudgers</a:t>
            </a:r>
            <a:r>
              <a:rPr lang="en-US" sz="1800" b="0" i="0" strike="noStrike" dirty="0">
                <a:solidFill>
                  <a:schemeClr val="tx1">
                    <a:lumMod val="85000"/>
                    <a:lumOff val="15000"/>
                  </a:schemeClr>
                </a:solidFill>
                <a:effectLst/>
                <a:latin typeface="Arial" panose="020B0604020202020204" pitchFamily="34" charset="0"/>
              </a:rPr>
              <a:t>. 2012. “Plant Species Diversity and Genetic Diversity within a Dominant Species Interactively Affect Plant Community Biomass.” Edited by James Cahill. The Journal of Ecology 100 (6): 1512–21.</a:t>
            </a:r>
          </a:p>
          <a:p>
            <a:pPr>
              <a:spcAft>
                <a:spcPts val="0"/>
              </a:spcAft>
            </a:pPr>
            <a:r>
              <a:rPr lang="en-US" sz="1800" b="0" i="0" u="none" strike="noStrike" dirty="0">
                <a:solidFill>
                  <a:schemeClr val="tx1">
                    <a:lumMod val="85000"/>
                    <a:lumOff val="15000"/>
                  </a:schemeClr>
                </a:solidFill>
                <a:effectLst/>
                <a:latin typeface="Arial" panose="020B0604020202020204" pitchFamily="34" charset="0"/>
              </a:rPr>
              <a:t>———. 2013. “Genetic Diversity within a Dominant Plant Outweighs Plant Species Diversity in Structuring an Arthropod Community.” </a:t>
            </a:r>
            <a:r>
              <a:rPr lang="en-US" sz="1800" b="0" i="1" u="none" strike="noStrike" dirty="0">
                <a:solidFill>
                  <a:schemeClr val="tx1">
                    <a:lumMod val="85000"/>
                    <a:lumOff val="15000"/>
                  </a:schemeClr>
                </a:solidFill>
                <a:effectLst/>
                <a:latin typeface="Arial" panose="020B0604020202020204" pitchFamily="34" charset="0"/>
              </a:rPr>
              <a:t>Ecology</a:t>
            </a:r>
            <a:r>
              <a:rPr lang="en-US" sz="1800" b="0" i="0" u="none" strike="noStrike" dirty="0">
                <a:solidFill>
                  <a:schemeClr val="tx1">
                    <a:lumMod val="85000"/>
                    <a:lumOff val="15000"/>
                  </a:schemeClr>
                </a:solidFill>
                <a:effectLst/>
                <a:latin typeface="Arial" panose="020B0604020202020204" pitchFamily="34" charset="0"/>
              </a:rPr>
              <a:t> 94 (5): 1025–35.</a:t>
            </a:r>
            <a:endParaRPr lang="en-US" sz="1800" b="0" i="0" strike="noStrike" dirty="0">
              <a:solidFill>
                <a:schemeClr val="tx1">
                  <a:lumMod val="85000"/>
                  <a:lumOff val="15000"/>
                </a:schemeClr>
              </a:solidFill>
              <a:effectLst/>
              <a:latin typeface="Arial" panose="020B0604020202020204" pitchFamily="34" charset="0"/>
            </a:endParaRPr>
          </a:p>
          <a:p>
            <a:pPr>
              <a:spcAft>
                <a:spcPts val="0"/>
              </a:spcAft>
            </a:pPr>
            <a:r>
              <a:rPr lang="en-US" sz="1800" b="0" i="0" u="none" strike="noStrike" dirty="0">
                <a:solidFill>
                  <a:schemeClr val="tx1">
                    <a:lumMod val="85000"/>
                    <a:lumOff val="15000"/>
                  </a:schemeClr>
                </a:solidFill>
                <a:effectLst/>
                <a:latin typeface="Arial" panose="020B0604020202020204" pitchFamily="34" charset="0"/>
              </a:rPr>
              <a:t>Ellis, Erle C., Nicolas Gauthier, </a:t>
            </a:r>
            <a:r>
              <a:rPr lang="en-US" sz="1800" b="0" i="0" u="none" strike="noStrike" dirty="0" err="1">
                <a:solidFill>
                  <a:schemeClr val="tx1">
                    <a:lumMod val="85000"/>
                    <a:lumOff val="15000"/>
                  </a:schemeClr>
                </a:solidFill>
                <a:effectLst/>
                <a:latin typeface="Arial" panose="020B0604020202020204" pitchFamily="34" charset="0"/>
              </a:rPr>
              <a:t>Kees</a:t>
            </a:r>
            <a:r>
              <a:rPr lang="en-US" sz="1800" b="0" i="0" u="none" strike="noStrike" dirty="0">
                <a:solidFill>
                  <a:schemeClr val="tx1">
                    <a:lumMod val="85000"/>
                    <a:lumOff val="15000"/>
                  </a:schemeClr>
                </a:solidFill>
                <a:effectLst/>
                <a:latin typeface="Arial" panose="020B0604020202020204" pitchFamily="34" charset="0"/>
              </a:rPr>
              <a:t> Klein </a:t>
            </a:r>
            <a:r>
              <a:rPr lang="en-US" sz="1800" b="0" i="0" u="none" strike="noStrike" dirty="0" err="1">
                <a:solidFill>
                  <a:schemeClr val="tx1">
                    <a:lumMod val="85000"/>
                    <a:lumOff val="15000"/>
                  </a:schemeClr>
                </a:solidFill>
                <a:effectLst/>
                <a:latin typeface="Arial" panose="020B0604020202020204" pitchFamily="34" charset="0"/>
              </a:rPr>
              <a:t>Goldewijk</a:t>
            </a:r>
            <a:r>
              <a:rPr lang="en-US" sz="1800" b="0" i="0" u="none" strike="noStrike" dirty="0">
                <a:solidFill>
                  <a:schemeClr val="tx1">
                    <a:lumMod val="85000"/>
                    <a:lumOff val="15000"/>
                  </a:schemeClr>
                </a:solidFill>
                <a:effectLst/>
                <a:latin typeface="Arial" panose="020B0604020202020204" pitchFamily="34" charset="0"/>
              </a:rPr>
              <a:t>, Rebecca </a:t>
            </a:r>
            <a:r>
              <a:rPr lang="en-US" sz="1800" b="0" i="0" u="none" strike="noStrike" dirty="0" err="1">
                <a:solidFill>
                  <a:schemeClr val="tx1">
                    <a:lumMod val="85000"/>
                    <a:lumOff val="15000"/>
                  </a:schemeClr>
                </a:solidFill>
                <a:effectLst/>
                <a:latin typeface="Arial" panose="020B0604020202020204" pitchFamily="34" charset="0"/>
              </a:rPr>
              <a:t>Bliege</a:t>
            </a:r>
            <a:r>
              <a:rPr lang="en-US" sz="1800" b="0" i="0" u="none" strike="noStrike" dirty="0">
                <a:solidFill>
                  <a:schemeClr val="tx1">
                    <a:lumMod val="85000"/>
                    <a:lumOff val="15000"/>
                  </a:schemeClr>
                </a:solidFill>
                <a:effectLst/>
                <a:latin typeface="Arial" panose="020B0604020202020204" pitchFamily="34" charset="0"/>
              </a:rPr>
              <a:t> Bird, Nicole Boivin, Sandra Díaz, Dorian Q. Fuller, et al. 2021. “People Have Shaped Most of Terrestrial Nature for at Least 12,000 Years.” </a:t>
            </a:r>
            <a:r>
              <a:rPr lang="en-US" sz="1800" b="0" i="1" u="none" strike="noStrike" dirty="0">
                <a:solidFill>
                  <a:schemeClr val="tx1">
                    <a:lumMod val="85000"/>
                    <a:lumOff val="15000"/>
                  </a:schemeClr>
                </a:solidFill>
                <a:effectLst/>
                <a:latin typeface="Arial" panose="020B0604020202020204" pitchFamily="34" charset="0"/>
              </a:rPr>
              <a:t>Proceedings of the National Academy of Sciences of the United States of America</a:t>
            </a:r>
            <a:r>
              <a:rPr lang="en-US" sz="1800" b="0" i="0" u="none" strike="noStrike" dirty="0">
                <a:solidFill>
                  <a:schemeClr val="tx1">
                    <a:lumMod val="85000"/>
                    <a:lumOff val="15000"/>
                  </a:schemeClr>
                </a:solidFill>
                <a:effectLst/>
                <a:latin typeface="Arial" panose="020B0604020202020204" pitchFamily="34" charset="0"/>
              </a:rPr>
              <a:t> 118 (17). https://doi.org/10.1073/pnas.2023483118.</a:t>
            </a:r>
            <a:endParaRPr lang="en-US" b="0" dirty="0">
              <a:solidFill>
                <a:schemeClr val="tx1">
                  <a:lumMod val="85000"/>
                  <a:lumOff val="15000"/>
                </a:schemeClr>
              </a:solidFill>
              <a:effectLst/>
            </a:endParaRPr>
          </a:p>
          <a:p>
            <a:r>
              <a:rPr lang="en-US" sz="1800" b="0" i="0" strike="noStrike" dirty="0" err="1">
                <a:solidFill>
                  <a:schemeClr val="tx1">
                    <a:lumMod val="85000"/>
                    <a:lumOff val="15000"/>
                  </a:schemeClr>
                </a:solidFill>
                <a:effectLst/>
                <a:latin typeface="Arial" panose="020B0604020202020204" pitchFamily="34" charset="0"/>
              </a:rPr>
              <a:t>Meireles</a:t>
            </a:r>
            <a:r>
              <a:rPr lang="en-US" sz="1800" b="0" i="0" strike="noStrike" dirty="0">
                <a:solidFill>
                  <a:schemeClr val="tx1">
                    <a:lumMod val="85000"/>
                    <a:lumOff val="15000"/>
                  </a:schemeClr>
                </a:solidFill>
                <a:effectLst/>
                <a:latin typeface="Arial" panose="020B0604020202020204" pitchFamily="34" charset="0"/>
              </a:rPr>
              <a:t>, José Eduardo, Jeannine Cavender-Bares, Philip A. Townsend, Susan </a:t>
            </a:r>
            <a:r>
              <a:rPr lang="en-US" sz="1800" b="0" i="0" strike="noStrike" dirty="0" err="1">
                <a:solidFill>
                  <a:schemeClr val="tx1">
                    <a:lumMod val="85000"/>
                    <a:lumOff val="15000"/>
                  </a:schemeClr>
                </a:solidFill>
                <a:effectLst/>
                <a:latin typeface="Arial" panose="020B0604020202020204" pitchFamily="34" charset="0"/>
              </a:rPr>
              <a:t>Ustin</a:t>
            </a:r>
            <a:r>
              <a:rPr lang="en-US" sz="1800" b="0" i="0" strike="noStrike" dirty="0">
                <a:solidFill>
                  <a:schemeClr val="tx1">
                    <a:lumMod val="85000"/>
                    <a:lumOff val="15000"/>
                  </a:schemeClr>
                </a:solidFill>
                <a:effectLst/>
                <a:latin typeface="Arial" panose="020B0604020202020204" pitchFamily="34" charset="0"/>
              </a:rPr>
              <a:t>, John A. </a:t>
            </a:r>
            <a:r>
              <a:rPr lang="en-US" sz="1800" b="0" i="0" strike="noStrike" dirty="0" err="1">
                <a:solidFill>
                  <a:schemeClr val="tx1">
                    <a:lumMod val="85000"/>
                    <a:lumOff val="15000"/>
                  </a:schemeClr>
                </a:solidFill>
                <a:effectLst/>
                <a:latin typeface="Arial" panose="020B0604020202020204" pitchFamily="34" charset="0"/>
              </a:rPr>
              <a:t>Gamon</a:t>
            </a:r>
            <a:r>
              <a:rPr lang="en-US" sz="1800" b="0" i="0" strike="noStrike" dirty="0">
                <a:solidFill>
                  <a:schemeClr val="tx1">
                    <a:lumMod val="85000"/>
                    <a:lumOff val="15000"/>
                  </a:schemeClr>
                </a:solidFill>
                <a:effectLst/>
                <a:latin typeface="Arial" panose="020B0604020202020204" pitchFamily="34" charset="0"/>
              </a:rPr>
              <a:t>, Anna K. Schweiger, Michael E. </a:t>
            </a:r>
            <a:r>
              <a:rPr lang="en-US" sz="1800" b="0" i="0" strike="noStrike" dirty="0" err="1">
                <a:solidFill>
                  <a:schemeClr val="tx1">
                    <a:lumMod val="85000"/>
                    <a:lumOff val="15000"/>
                  </a:schemeClr>
                </a:solidFill>
                <a:effectLst/>
                <a:latin typeface="Arial" panose="020B0604020202020204" pitchFamily="34" charset="0"/>
              </a:rPr>
              <a:t>Schaepman</a:t>
            </a:r>
            <a:r>
              <a:rPr lang="en-US" sz="1800" b="0" i="0" strike="noStrike" dirty="0">
                <a:solidFill>
                  <a:schemeClr val="tx1">
                    <a:lumMod val="85000"/>
                    <a:lumOff val="15000"/>
                  </a:schemeClr>
                </a:solidFill>
                <a:effectLst/>
                <a:latin typeface="Arial" panose="020B0604020202020204" pitchFamily="34" charset="0"/>
              </a:rPr>
              <a:t>, et al. 2020. “Leaf Reflectance Spectra Capture the Evolutionary History of Seed Plants.” </a:t>
            </a:r>
            <a:r>
              <a:rPr lang="en-US" sz="1800" b="0" i="1" strike="noStrike" dirty="0">
                <a:solidFill>
                  <a:schemeClr val="tx1">
                    <a:lumMod val="85000"/>
                    <a:lumOff val="15000"/>
                  </a:schemeClr>
                </a:solidFill>
                <a:effectLst/>
                <a:latin typeface="Arial" panose="020B0604020202020204" pitchFamily="34" charset="0"/>
              </a:rPr>
              <a:t>The New Phytologist</a:t>
            </a:r>
            <a:r>
              <a:rPr lang="en-US" sz="1800" b="0" i="0" strike="noStrike" dirty="0">
                <a:solidFill>
                  <a:schemeClr val="tx1">
                    <a:lumMod val="85000"/>
                    <a:lumOff val="15000"/>
                  </a:schemeClr>
                </a:solidFill>
                <a:effectLst/>
                <a:latin typeface="Arial" panose="020B0604020202020204" pitchFamily="34" charset="0"/>
              </a:rPr>
              <a:t>, June. https://doi.org/10.1111/nph.16771.</a:t>
            </a:r>
            <a:endParaRPr lang="en-US" dirty="0">
              <a:solidFill>
                <a:schemeClr val="tx1">
                  <a:lumMod val="85000"/>
                  <a:lumOff val="15000"/>
                </a:schemeClr>
              </a:solidFill>
            </a:endParaRPr>
          </a:p>
        </p:txBody>
      </p:sp>
    </p:spTree>
    <p:extLst>
      <p:ext uri="{BB962C8B-B14F-4D97-AF65-F5344CB8AC3E}">
        <p14:creationId xmlns:p14="http://schemas.microsoft.com/office/powerpoint/2010/main" val="407559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8E40-54F9-45B5-9D1B-08EDC4D29B81}"/>
              </a:ext>
            </a:extLst>
          </p:cNvPr>
          <p:cNvSpPr>
            <a:spLocks noGrp="1"/>
          </p:cNvSpPr>
          <p:nvPr>
            <p:ph type="title"/>
          </p:nvPr>
        </p:nvSpPr>
        <p:spPr/>
        <p:txBody>
          <a:bodyPr/>
          <a:lstStyle/>
          <a:p>
            <a:r>
              <a:rPr lang="en-US" dirty="0"/>
              <a:t>Photos</a:t>
            </a:r>
          </a:p>
        </p:txBody>
      </p:sp>
      <p:sp>
        <p:nvSpPr>
          <p:cNvPr id="3" name="Content Placeholder 2">
            <a:extLst>
              <a:ext uri="{FF2B5EF4-FFF2-40B4-BE49-F238E27FC236}">
                <a16:creationId xmlns:a16="http://schemas.microsoft.com/office/drawing/2014/main" id="{3A3B6D4E-E637-40B8-95BF-B5817C760C41}"/>
              </a:ext>
            </a:extLst>
          </p:cNvPr>
          <p:cNvSpPr>
            <a:spLocks noGrp="1"/>
          </p:cNvSpPr>
          <p:nvPr>
            <p:ph idx="1"/>
          </p:nvPr>
        </p:nvSpPr>
        <p:spPr/>
        <p:txBody>
          <a:bodyPr>
            <a:normAutofit fontScale="62500" lnSpcReduction="20000"/>
          </a:bodyPr>
          <a:lstStyle/>
          <a:p>
            <a:r>
              <a:rPr lang="en-US" dirty="0"/>
              <a:t>Bell Museum (n.d.) Lichen herbarium specimens [digital image]. Retrieved from </a:t>
            </a:r>
            <a:r>
              <a:rPr lang="en-US" dirty="0">
                <a:hlinkClick r:id="rId2"/>
              </a:rPr>
              <a:t>https://www.bellmuseum.umn.edu/fungi/</a:t>
            </a:r>
            <a:endParaRPr lang="en-US" dirty="0"/>
          </a:p>
          <a:p>
            <a:r>
              <a:rPr lang="en-US" dirty="0"/>
              <a:t>Buchner, D. (n.d.) Mixed broadleaf forest [digital image]. Retrieved from: </a:t>
            </a:r>
            <a:r>
              <a:rPr lang="en-US" dirty="0">
                <a:hlinkClick r:id="rId3"/>
              </a:rPr>
              <a:t>https://unsplash.com/photos/eDdimQeSW5c</a:t>
            </a:r>
            <a:endParaRPr lang="en-US" dirty="0"/>
          </a:p>
          <a:p>
            <a:r>
              <a:rPr lang="en-US" dirty="0"/>
              <a:t>CNX OpenStax (2016). Lichen Diagram [digital image]. Retrieved from </a:t>
            </a:r>
            <a:r>
              <a:rPr lang="en-US" dirty="0">
                <a:hlinkClick r:id="rId4"/>
              </a:rPr>
              <a:t>https://commons.wikimedia.org/wiki/File:OSC_Microbio_05_05_lichenstr.jpg</a:t>
            </a:r>
            <a:endParaRPr lang="en-US" dirty="0"/>
          </a:p>
          <a:p>
            <a:r>
              <a:rPr lang="en-US" dirty="0"/>
              <a:t>Hollinger, Jason. (2011). </a:t>
            </a:r>
            <a:r>
              <a:rPr lang="en-US" i="1" dirty="0" err="1"/>
              <a:t>Flavoparmelia</a:t>
            </a:r>
            <a:r>
              <a:rPr lang="en-US" i="1" dirty="0"/>
              <a:t> </a:t>
            </a:r>
            <a:r>
              <a:rPr lang="en-US" i="1" dirty="0" err="1"/>
              <a:t>caperata</a:t>
            </a:r>
            <a:r>
              <a:rPr lang="en-US" i="1" dirty="0"/>
              <a:t> </a:t>
            </a:r>
            <a:r>
              <a:rPr lang="en-US" dirty="0"/>
              <a:t>[digital image]. Retrieved from </a:t>
            </a:r>
            <a:r>
              <a:rPr lang="en-US" dirty="0">
                <a:hlinkClick r:id="rId5"/>
              </a:rPr>
              <a:t>https://mushroomobserver.org/image/show_image/240112</a:t>
            </a:r>
            <a:endParaRPr lang="en-US" dirty="0"/>
          </a:p>
          <a:p>
            <a:r>
              <a:rPr lang="en-US" dirty="0"/>
              <a:t>Hollinger, Jason (2013). </a:t>
            </a:r>
            <a:r>
              <a:rPr lang="en-US" i="1" dirty="0" err="1"/>
              <a:t>Trypethelium</a:t>
            </a:r>
            <a:r>
              <a:rPr lang="en-US" i="1" dirty="0"/>
              <a:t> virens</a:t>
            </a:r>
            <a:r>
              <a:rPr lang="en-US" dirty="0"/>
              <a:t> [digital image]. Retrieved from </a:t>
            </a:r>
            <a:r>
              <a:rPr lang="en-US" dirty="0">
                <a:hlinkClick r:id="rId6"/>
              </a:rPr>
              <a:t>https://www.waysofenlichenment.net/lichens/Trypethelium%20virens</a:t>
            </a:r>
            <a:endParaRPr lang="en-US" dirty="0"/>
          </a:p>
          <a:p>
            <a:r>
              <a:rPr lang="en-US" dirty="0"/>
              <a:t>Instacart (n.d.) Green Banana [digital image]. Retrieved from </a:t>
            </a:r>
            <a:r>
              <a:rPr lang="en-US" dirty="0">
                <a:hlinkClick r:id="rId7"/>
              </a:rPr>
              <a:t>https://www.instacart.com/products/16702340-green-banana-each</a:t>
            </a:r>
            <a:endParaRPr lang="en-US" dirty="0"/>
          </a:p>
          <a:p>
            <a:r>
              <a:rPr lang="fr-FR" dirty="0" err="1"/>
              <a:t>Oribatid</a:t>
            </a:r>
            <a:r>
              <a:rPr lang="fr-FR" dirty="0"/>
              <a:t> mites on </a:t>
            </a:r>
            <a:r>
              <a:rPr lang="fr-FR" i="1" dirty="0"/>
              <a:t>Parmelia </a:t>
            </a:r>
            <a:r>
              <a:rPr lang="fr-FR" i="1" dirty="0" err="1"/>
              <a:t>saxatilis</a:t>
            </a:r>
            <a:r>
              <a:rPr lang="fr-FR" dirty="0"/>
              <a:t> [digital image]. </a:t>
            </a:r>
            <a:r>
              <a:rPr lang="fr-FR" dirty="0" err="1"/>
              <a:t>Retrieved</a:t>
            </a:r>
            <a:r>
              <a:rPr lang="fr-FR" dirty="0"/>
              <a:t> </a:t>
            </a:r>
            <a:r>
              <a:rPr lang="fr-FR" dirty="0" err="1"/>
              <a:t>from</a:t>
            </a:r>
            <a:r>
              <a:rPr lang="fr-FR" dirty="0"/>
              <a:t>: </a:t>
            </a:r>
            <a:r>
              <a:rPr lang="en-US" dirty="0"/>
              <a:t>http://www.lichens.lastdragon.org/faq/glossary2.html</a:t>
            </a:r>
            <a:endParaRPr lang="fr-FR" dirty="0"/>
          </a:p>
          <a:p>
            <a:r>
              <a:rPr lang="en-US" i="1" dirty="0" err="1"/>
              <a:t>Peltigera</a:t>
            </a:r>
            <a:r>
              <a:rPr lang="en-US" i="1" dirty="0"/>
              <a:t> hymenia </a:t>
            </a:r>
            <a:r>
              <a:rPr lang="en-US" dirty="0"/>
              <a:t>[digital image]</a:t>
            </a:r>
            <a:r>
              <a:rPr lang="en-US" i="1" dirty="0"/>
              <a:t>. </a:t>
            </a:r>
            <a:r>
              <a:rPr lang="en-US" dirty="0"/>
              <a:t>Retrieved from: https://lh3.googleusercontent.com/proxy/GCxzuUMgASC86sL32J05s2p1eHFhzUtYRBslhXHWpuz75LJUrOEiI7-nUSX7Yh-4yNxOYz-pAMSiiH4v1mKPwJTNkeyOW_Mtim3-WBf69vO4mYJKLO_NgTFXOUh8Q1Q</a:t>
            </a:r>
          </a:p>
          <a:p>
            <a:r>
              <a:rPr lang="en-US" dirty="0"/>
              <a:t>Reindeer eating lichen [digital image]. Retrieved from: https://sciencetechnologyandhealth.files.wordpress.com/2015/11/reindeer-eating-lichen-small.jpg?w=474</a:t>
            </a:r>
          </a:p>
          <a:p>
            <a:r>
              <a:rPr lang="en-US" dirty="0"/>
              <a:t>Rock tripe [digital image]. Retrieved from: https://easternplant.blog/2015/02/02/rock-tripe-come-see-incredible-colonies/</a:t>
            </a:r>
          </a:p>
          <a:p>
            <a:r>
              <a:rPr lang="en-US" dirty="0"/>
              <a:t>White, D.M. (2019). </a:t>
            </a:r>
            <a:r>
              <a:rPr lang="en-US" i="1" dirty="0"/>
              <a:t>Dryas </a:t>
            </a:r>
            <a:r>
              <a:rPr lang="en-US" i="1" dirty="0" err="1"/>
              <a:t>ajanensis</a:t>
            </a:r>
            <a:r>
              <a:rPr lang="en-US" dirty="0"/>
              <a:t> [digital image].</a:t>
            </a:r>
          </a:p>
          <a:p>
            <a:endParaRPr lang="en-US" dirty="0"/>
          </a:p>
          <a:p>
            <a:endParaRPr lang="en-US" dirty="0"/>
          </a:p>
        </p:txBody>
      </p:sp>
    </p:spTree>
    <p:extLst>
      <p:ext uri="{BB962C8B-B14F-4D97-AF65-F5344CB8AC3E}">
        <p14:creationId xmlns:p14="http://schemas.microsoft.com/office/powerpoint/2010/main" val="310753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617A1-6CC4-4A84-ABE5-66302240C3C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We need to detect and monitor biodiversity in order to conserve it </a:t>
            </a:r>
          </a:p>
        </p:txBody>
      </p:sp>
      <p:cxnSp>
        <p:nvCxnSpPr>
          <p:cNvPr id="23"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83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D7FE8-C926-4744-9B0A-A3D138641C48}"/>
              </a:ext>
            </a:extLst>
          </p:cNvPr>
          <p:cNvSpPr>
            <a:spLocks noGrp="1"/>
          </p:cNvSpPr>
          <p:nvPr>
            <p:ph type="title"/>
          </p:nvPr>
        </p:nvSpPr>
        <p:spPr>
          <a:xfrm>
            <a:off x="577007" y="643467"/>
            <a:ext cx="3535414" cy="5054008"/>
          </a:xfrm>
        </p:spPr>
        <p:txBody>
          <a:bodyPr vert="horz" lIns="91440" tIns="45720" rIns="91440" bIns="45720" rtlCol="0" anchor="ctr">
            <a:normAutofit/>
          </a:bodyPr>
          <a:lstStyle/>
          <a:p>
            <a:r>
              <a:rPr lang="en-US" sz="6600" dirty="0">
                <a:solidFill>
                  <a:schemeClr val="tx2"/>
                </a:solidFill>
              </a:rPr>
              <a:t>Solution?</a:t>
            </a:r>
          </a:p>
        </p:txBody>
      </p:sp>
      <p:sp>
        <p:nvSpPr>
          <p:cNvPr id="3" name="Content Placeholder 2">
            <a:extLst>
              <a:ext uri="{FF2B5EF4-FFF2-40B4-BE49-F238E27FC236}">
                <a16:creationId xmlns:a16="http://schemas.microsoft.com/office/drawing/2014/main" id="{728B0910-1DDF-4410-A8AF-B459B0A061F9}"/>
              </a:ext>
            </a:extLst>
          </p:cNvPr>
          <p:cNvSpPr>
            <a:spLocks noGrp="1"/>
          </p:cNvSpPr>
          <p:nvPr>
            <p:ph idx="1"/>
          </p:nvPr>
        </p:nvSpPr>
        <p:spPr>
          <a:xfrm>
            <a:off x="193352" y="3429000"/>
            <a:ext cx="3943427" cy="1834318"/>
          </a:xfrm>
        </p:spPr>
        <p:txBody>
          <a:bodyPr vert="horz" lIns="91440" tIns="45720" rIns="91440" bIns="45720" rtlCol="0" anchor="ctr">
            <a:normAutofit/>
          </a:bodyPr>
          <a:lstStyle/>
          <a:p>
            <a:pPr marL="0" indent="0" algn="ctr">
              <a:buNone/>
            </a:pPr>
            <a:r>
              <a:rPr lang="en-US" sz="3600" cap="all" spc="200" dirty="0">
                <a:solidFill>
                  <a:schemeClr val="tx1"/>
                </a:solidFill>
                <a:latin typeface="+mj-lt"/>
              </a:rPr>
              <a:t>Reflectance Spectroscopy!</a:t>
            </a:r>
          </a:p>
        </p:txBody>
      </p:sp>
      <p:cxnSp>
        <p:nvCxnSpPr>
          <p:cNvPr id="16"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Graphic 4" descr="Quadcopter outline">
            <a:extLst>
              <a:ext uri="{FF2B5EF4-FFF2-40B4-BE49-F238E27FC236}">
                <a16:creationId xmlns:a16="http://schemas.microsoft.com/office/drawing/2014/main" id="{53F06480-02F8-4A15-AFEC-5C91EE63CB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0273" y="2107739"/>
            <a:ext cx="914400" cy="914400"/>
          </a:xfrm>
          <a:prstGeom prst="rect">
            <a:avLst/>
          </a:prstGeom>
        </p:spPr>
      </p:pic>
      <p:pic>
        <p:nvPicPr>
          <p:cNvPr id="7" name="Graphic 6" descr="Security camera outline">
            <a:extLst>
              <a:ext uri="{FF2B5EF4-FFF2-40B4-BE49-F238E27FC236}">
                <a16:creationId xmlns:a16="http://schemas.microsoft.com/office/drawing/2014/main" id="{645C0158-346E-424C-9348-7A26F687B7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253" y="3106865"/>
            <a:ext cx="914400" cy="914400"/>
          </a:xfrm>
          <a:prstGeom prst="rect">
            <a:avLst/>
          </a:prstGeom>
        </p:spPr>
      </p:pic>
      <p:pic>
        <p:nvPicPr>
          <p:cNvPr id="11" name="Graphic 10" descr="Satellite outline">
            <a:extLst>
              <a:ext uri="{FF2B5EF4-FFF2-40B4-BE49-F238E27FC236}">
                <a16:creationId xmlns:a16="http://schemas.microsoft.com/office/drawing/2014/main" id="{DE5E35FB-16F3-4098-ADEF-381380909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1763" y="260604"/>
            <a:ext cx="914400" cy="914400"/>
          </a:xfrm>
          <a:prstGeom prst="rect">
            <a:avLst/>
          </a:prstGeom>
        </p:spPr>
      </p:pic>
      <p:cxnSp>
        <p:nvCxnSpPr>
          <p:cNvPr id="15" name="Straight Connector 14">
            <a:extLst>
              <a:ext uri="{FF2B5EF4-FFF2-40B4-BE49-F238E27FC236}">
                <a16:creationId xmlns:a16="http://schemas.microsoft.com/office/drawing/2014/main" id="{4FB65CA5-325C-49F9-8978-CC6894AAC2A9}"/>
              </a:ext>
            </a:extLst>
          </p:cNvPr>
          <p:cNvCxnSpPr/>
          <p:nvPr/>
        </p:nvCxnSpPr>
        <p:spPr>
          <a:xfrm>
            <a:off x="7491110" y="4337256"/>
            <a:ext cx="0" cy="1571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ABD60E-F22F-47F7-8821-A41753638A93}"/>
              </a:ext>
            </a:extLst>
          </p:cNvPr>
          <p:cNvCxnSpPr>
            <a:cxnSpLocks/>
          </p:cNvCxnSpPr>
          <p:nvPr/>
        </p:nvCxnSpPr>
        <p:spPr>
          <a:xfrm flipH="1">
            <a:off x="7491110" y="5909120"/>
            <a:ext cx="300065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995CB84-CD7F-4F11-AEC6-D21CDB5A4C28}"/>
              </a:ext>
            </a:extLst>
          </p:cNvPr>
          <p:cNvSpPr/>
          <p:nvPr/>
        </p:nvSpPr>
        <p:spPr>
          <a:xfrm>
            <a:off x="7535499" y="4676581"/>
            <a:ext cx="2867487" cy="1153572"/>
          </a:xfrm>
          <a:custGeom>
            <a:avLst/>
            <a:gdLst>
              <a:gd name="connsiteX0" fmla="*/ 0 w 2867487"/>
              <a:gd name="connsiteY0" fmla="*/ 1153572 h 1153572"/>
              <a:gd name="connsiteX1" fmla="*/ 159798 w 2867487"/>
              <a:gd name="connsiteY1" fmla="*/ 869487 h 1153572"/>
              <a:gd name="connsiteX2" fmla="*/ 337351 w 2867487"/>
              <a:gd name="connsiteY2" fmla="*/ 1109184 h 1153572"/>
              <a:gd name="connsiteX3" fmla="*/ 656947 w 2867487"/>
              <a:gd name="connsiteY3" fmla="*/ 88252 h 1153572"/>
              <a:gd name="connsiteX4" fmla="*/ 1056442 w 2867487"/>
              <a:gd name="connsiteY4" fmla="*/ 52741 h 1153572"/>
              <a:gd name="connsiteX5" fmla="*/ 1358283 w 2867487"/>
              <a:gd name="connsiteY5" fmla="*/ 79374 h 1153572"/>
              <a:gd name="connsiteX6" fmla="*/ 1473693 w 2867487"/>
              <a:gd name="connsiteY6" fmla="*/ 878364 h 1153572"/>
              <a:gd name="connsiteX7" fmla="*/ 1882066 w 2867487"/>
              <a:gd name="connsiteY7" fmla="*/ 478869 h 1153572"/>
              <a:gd name="connsiteX8" fmla="*/ 2095130 w 2867487"/>
              <a:gd name="connsiteY8" fmla="*/ 469992 h 1153572"/>
              <a:gd name="connsiteX9" fmla="*/ 2210540 w 2867487"/>
              <a:gd name="connsiteY9" fmla="*/ 469992 h 1153572"/>
              <a:gd name="connsiteX10" fmla="*/ 2299316 w 2867487"/>
              <a:gd name="connsiteY10" fmla="*/ 913875 h 1153572"/>
              <a:gd name="connsiteX11" fmla="*/ 2574524 w 2867487"/>
              <a:gd name="connsiteY11" fmla="*/ 665300 h 1153572"/>
              <a:gd name="connsiteX12" fmla="*/ 2867487 w 2867487"/>
              <a:gd name="connsiteY12" fmla="*/ 1064795 h 11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7487" h="1153572">
                <a:moveTo>
                  <a:pt x="0" y="1153572"/>
                </a:moveTo>
                <a:cubicBezTo>
                  <a:pt x="51786" y="1015228"/>
                  <a:pt x="103573" y="876885"/>
                  <a:pt x="159798" y="869487"/>
                </a:cubicBezTo>
                <a:cubicBezTo>
                  <a:pt x="216023" y="862089"/>
                  <a:pt x="254493" y="1239390"/>
                  <a:pt x="337351" y="1109184"/>
                </a:cubicBezTo>
                <a:cubicBezTo>
                  <a:pt x="420209" y="978978"/>
                  <a:pt x="537098" y="264326"/>
                  <a:pt x="656947" y="88252"/>
                </a:cubicBezTo>
                <a:cubicBezTo>
                  <a:pt x="776796" y="-87822"/>
                  <a:pt x="939553" y="54221"/>
                  <a:pt x="1056442" y="52741"/>
                </a:cubicBezTo>
                <a:cubicBezTo>
                  <a:pt x="1173331" y="51261"/>
                  <a:pt x="1288741" y="-58230"/>
                  <a:pt x="1358283" y="79374"/>
                </a:cubicBezTo>
                <a:cubicBezTo>
                  <a:pt x="1427825" y="216978"/>
                  <a:pt x="1386396" y="811782"/>
                  <a:pt x="1473693" y="878364"/>
                </a:cubicBezTo>
                <a:cubicBezTo>
                  <a:pt x="1560990" y="944946"/>
                  <a:pt x="1778493" y="546931"/>
                  <a:pt x="1882066" y="478869"/>
                </a:cubicBezTo>
                <a:cubicBezTo>
                  <a:pt x="1985639" y="410807"/>
                  <a:pt x="2040384" y="471471"/>
                  <a:pt x="2095130" y="469992"/>
                </a:cubicBezTo>
                <a:cubicBezTo>
                  <a:pt x="2149876" y="468512"/>
                  <a:pt x="2176509" y="396012"/>
                  <a:pt x="2210540" y="469992"/>
                </a:cubicBezTo>
                <a:cubicBezTo>
                  <a:pt x="2244571" y="543972"/>
                  <a:pt x="2238652" y="881324"/>
                  <a:pt x="2299316" y="913875"/>
                </a:cubicBezTo>
                <a:cubicBezTo>
                  <a:pt x="2359980" y="946426"/>
                  <a:pt x="2479829" y="640147"/>
                  <a:pt x="2574524" y="665300"/>
                </a:cubicBezTo>
                <a:cubicBezTo>
                  <a:pt x="2669219" y="690453"/>
                  <a:pt x="2768353" y="877624"/>
                  <a:pt x="2867487" y="10647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F3428-3536-4C6F-B66C-FC03A73190CD}"/>
              </a:ext>
            </a:extLst>
          </p:cNvPr>
          <p:cNvSpPr/>
          <p:nvPr/>
        </p:nvSpPr>
        <p:spPr>
          <a:xfrm>
            <a:off x="6773012" y="3976584"/>
            <a:ext cx="4250299" cy="23552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35D18BC-EB81-43F3-A738-61EAE60A5FE7}"/>
              </a:ext>
            </a:extLst>
          </p:cNvPr>
          <p:cNvCxnSpPr>
            <a:cxnSpLocks/>
            <a:stCxn id="7" idx="2"/>
            <a:endCxn id="22" idx="2"/>
          </p:cNvCxnSpPr>
          <p:nvPr/>
        </p:nvCxnSpPr>
        <p:spPr>
          <a:xfrm>
            <a:off x="5143453" y="4021265"/>
            <a:ext cx="1629559" cy="1132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BB5951-07BF-4F60-BD43-9242FF921545}"/>
              </a:ext>
            </a:extLst>
          </p:cNvPr>
          <p:cNvCxnSpPr>
            <a:cxnSpLocks/>
            <a:stCxn id="11" idx="2"/>
            <a:endCxn id="22" idx="6"/>
          </p:cNvCxnSpPr>
          <p:nvPr/>
        </p:nvCxnSpPr>
        <p:spPr>
          <a:xfrm>
            <a:off x="10948963" y="1175004"/>
            <a:ext cx="74348" cy="3979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Graphic 30" descr="Airplane outline">
            <a:extLst>
              <a:ext uri="{FF2B5EF4-FFF2-40B4-BE49-F238E27FC236}">
                <a16:creationId xmlns:a16="http://schemas.microsoft.com/office/drawing/2014/main" id="{9DF1DDB5-2755-4FEB-A582-BAE09C289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8391055" y="1212218"/>
            <a:ext cx="914400" cy="914400"/>
          </a:xfrm>
          <a:prstGeom prst="rect">
            <a:avLst/>
          </a:prstGeom>
        </p:spPr>
      </p:pic>
    </p:spTree>
    <p:extLst>
      <p:ext uri="{BB962C8B-B14F-4D97-AF65-F5344CB8AC3E}">
        <p14:creationId xmlns:p14="http://schemas.microsoft.com/office/powerpoint/2010/main" val="14390344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n Banana (each) - Instacart">
            <a:extLst>
              <a:ext uri="{FF2B5EF4-FFF2-40B4-BE49-F238E27FC236}">
                <a16:creationId xmlns:a16="http://schemas.microsoft.com/office/drawing/2014/main" id="{D949F316-8092-4BC0-B923-4C4A12506DE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869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C9DC3D-21A3-4282-B469-4FD2A47DC961}"/>
              </a:ext>
            </a:extLst>
          </p:cNvPr>
          <p:cNvSpPr>
            <a:spLocks noGrp="1"/>
          </p:cNvSpPr>
          <p:nvPr>
            <p:ph type="title"/>
          </p:nvPr>
        </p:nvSpPr>
        <p:spPr/>
        <p:txBody>
          <a:bodyPr/>
          <a:lstStyle/>
          <a:p>
            <a:r>
              <a:rPr lang="en-US" dirty="0"/>
              <a:t>What is Reflectance Spectroscopy?</a:t>
            </a:r>
          </a:p>
        </p:txBody>
      </p:sp>
      <p:sp>
        <p:nvSpPr>
          <p:cNvPr id="4" name="Arrow: Right 3">
            <a:extLst>
              <a:ext uri="{FF2B5EF4-FFF2-40B4-BE49-F238E27FC236}">
                <a16:creationId xmlns:a16="http://schemas.microsoft.com/office/drawing/2014/main" id="{1228C2D5-3997-4E31-9D7F-92D2FE75BB9D}"/>
              </a:ext>
            </a:extLst>
          </p:cNvPr>
          <p:cNvSpPr/>
          <p:nvPr/>
        </p:nvSpPr>
        <p:spPr>
          <a:xfrm>
            <a:off x="5529632" y="3753800"/>
            <a:ext cx="1132736" cy="839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reen Banana (each) - Instacart">
            <a:extLst>
              <a:ext uri="{FF2B5EF4-FFF2-40B4-BE49-F238E27FC236}">
                <a16:creationId xmlns:a16="http://schemas.microsoft.com/office/drawing/2014/main" id="{910FF026-AC95-4B2D-B311-D077367A7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21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421-43F4-468F-BC3E-703D427BEBC5}"/>
              </a:ext>
            </a:extLst>
          </p:cNvPr>
          <p:cNvSpPr>
            <a:spLocks noGrp="1"/>
          </p:cNvSpPr>
          <p:nvPr>
            <p:ph type="title"/>
          </p:nvPr>
        </p:nvSpPr>
        <p:spPr/>
        <p:txBody>
          <a:bodyPr/>
          <a:lstStyle/>
          <a:p>
            <a:r>
              <a:rPr lang="en-US" dirty="0"/>
              <a:t>The Reflected Spectrum</a:t>
            </a:r>
          </a:p>
        </p:txBody>
      </p:sp>
      <p:pic>
        <p:nvPicPr>
          <p:cNvPr id="24" name="Picture 23" descr="Chart, line chart&#10;&#10;Description automatically generated">
            <a:extLst>
              <a:ext uri="{FF2B5EF4-FFF2-40B4-BE49-F238E27FC236}">
                <a16:creationId xmlns:a16="http://schemas.microsoft.com/office/drawing/2014/main" id="{C4ED542E-C8A7-49BC-9C95-E1A2200F7D17}"/>
              </a:ext>
            </a:extLst>
          </p:cNvPr>
          <p:cNvPicPr>
            <a:picLocks noChangeAspect="1"/>
          </p:cNvPicPr>
          <p:nvPr/>
        </p:nvPicPr>
        <p:blipFill rotWithShape="1">
          <a:blip r:embed="rId2"/>
          <a:srcRect t="15982" r="4167" b="2553"/>
          <a:stretch/>
        </p:blipFill>
        <p:spPr>
          <a:xfrm>
            <a:off x="1097280" y="2284469"/>
            <a:ext cx="9786743" cy="4051016"/>
          </a:xfrm>
          <a:prstGeom prst="rect">
            <a:avLst/>
          </a:prstGeom>
        </p:spPr>
      </p:pic>
      <p:sp>
        <p:nvSpPr>
          <p:cNvPr id="25" name="Oval 24">
            <a:extLst>
              <a:ext uri="{FF2B5EF4-FFF2-40B4-BE49-F238E27FC236}">
                <a16:creationId xmlns:a16="http://schemas.microsoft.com/office/drawing/2014/main" id="{16136470-832D-4818-89CB-AB4E0F38523D}"/>
              </a:ext>
            </a:extLst>
          </p:cNvPr>
          <p:cNvSpPr/>
          <p:nvPr/>
        </p:nvSpPr>
        <p:spPr>
          <a:xfrm>
            <a:off x="2263805" y="4376783"/>
            <a:ext cx="1154097" cy="11196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96E8BF5-D45F-442A-AC86-05DD383A860C}"/>
              </a:ext>
            </a:extLst>
          </p:cNvPr>
          <p:cNvCxnSpPr/>
          <p:nvPr/>
        </p:nvCxnSpPr>
        <p:spPr>
          <a:xfrm>
            <a:off x="2441359" y="3429000"/>
            <a:ext cx="399494" cy="1107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AAA415A7-2AD3-47F2-ABB7-B6E64C9B55C1}"/>
              </a:ext>
            </a:extLst>
          </p:cNvPr>
          <p:cNvSpPr txBox="1"/>
          <p:nvPr/>
        </p:nvSpPr>
        <p:spPr>
          <a:xfrm>
            <a:off x="1988598" y="3056273"/>
            <a:ext cx="1251752" cy="369332"/>
          </a:xfrm>
          <a:prstGeom prst="rect">
            <a:avLst/>
          </a:prstGeom>
          <a:noFill/>
        </p:spPr>
        <p:txBody>
          <a:bodyPr wrap="square" rtlCol="0">
            <a:spAutoFit/>
          </a:bodyPr>
          <a:lstStyle/>
          <a:p>
            <a:r>
              <a:rPr lang="en-US" dirty="0"/>
              <a:t>Pigments</a:t>
            </a:r>
          </a:p>
        </p:txBody>
      </p:sp>
      <p:sp>
        <p:nvSpPr>
          <p:cNvPr id="29" name="TextBox 28">
            <a:extLst>
              <a:ext uri="{FF2B5EF4-FFF2-40B4-BE49-F238E27FC236}">
                <a16:creationId xmlns:a16="http://schemas.microsoft.com/office/drawing/2014/main" id="{F8224407-E0CC-4E9A-AACB-017E8654B2A8}"/>
              </a:ext>
            </a:extLst>
          </p:cNvPr>
          <p:cNvSpPr txBox="1"/>
          <p:nvPr/>
        </p:nvSpPr>
        <p:spPr>
          <a:xfrm>
            <a:off x="6826604" y="5064981"/>
            <a:ext cx="808192" cy="369332"/>
          </a:xfrm>
          <a:prstGeom prst="rect">
            <a:avLst/>
          </a:prstGeom>
          <a:noFill/>
        </p:spPr>
        <p:txBody>
          <a:bodyPr wrap="square" rtlCol="0">
            <a:spAutoFit/>
          </a:bodyPr>
          <a:lstStyle/>
          <a:p>
            <a:r>
              <a:rPr lang="en-US" dirty="0"/>
              <a:t>Water</a:t>
            </a:r>
          </a:p>
        </p:txBody>
      </p:sp>
      <p:cxnSp>
        <p:nvCxnSpPr>
          <p:cNvPr id="31" name="Straight Arrow Connector 30">
            <a:extLst>
              <a:ext uri="{FF2B5EF4-FFF2-40B4-BE49-F238E27FC236}">
                <a16:creationId xmlns:a16="http://schemas.microsoft.com/office/drawing/2014/main" id="{CA6C8A96-5587-430B-B79C-3068E2C3C960}"/>
              </a:ext>
            </a:extLst>
          </p:cNvPr>
          <p:cNvCxnSpPr/>
          <p:nvPr/>
        </p:nvCxnSpPr>
        <p:spPr>
          <a:xfrm flipH="1" flipV="1">
            <a:off x="6676008" y="4776186"/>
            <a:ext cx="230819" cy="28879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0DAA665E-9E65-41EB-A73D-457F873B476A}"/>
              </a:ext>
            </a:extLst>
          </p:cNvPr>
          <p:cNvCxnSpPr/>
          <p:nvPr/>
        </p:nvCxnSpPr>
        <p:spPr>
          <a:xfrm>
            <a:off x="7634796" y="5237825"/>
            <a:ext cx="949911" cy="13316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TextBox 33">
            <a:extLst>
              <a:ext uri="{FF2B5EF4-FFF2-40B4-BE49-F238E27FC236}">
                <a16:creationId xmlns:a16="http://schemas.microsoft.com/office/drawing/2014/main" id="{B43E1454-30F1-4CC2-896D-6CE6E02BAE17}"/>
              </a:ext>
            </a:extLst>
          </p:cNvPr>
          <p:cNvSpPr txBox="1"/>
          <p:nvPr/>
        </p:nvSpPr>
        <p:spPr>
          <a:xfrm>
            <a:off x="3402287" y="3183343"/>
            <a:ext cx="2783312" cy="646331"/>
          </a:xfrm>
          <a:prstGeom prst="rect">
            <a:avLst/>
          </a:prstGeom>
          <a:noFill/>
        </p:spPr>
        <p:txBody>
          <a:bodyPr wrap="square" rtlCol="0">
            <a:spAutoFit/>
          </a:bodyPr>
          <a:lstStyle/>
          <a:p>
            <a:pPr algn="ctr"/>
            <a:r>
              <a:rPr lang="en-US" dirty="0"/>
              <a:t>Anatomy and Surface Features</a:t>
            </a:r>
          </a:p>
        </p:txBody>
      </p:sp>
      <p:sp>
        <p:nvSpPr>
          <p:cNvPr id="35" name="Left Brace 34">
            <a:extLst>
              <a:ext uri="{FF2B5EF4-FFF2-40B4-BE49-F238E27FC236}">
                <a16:creationId xmlns:a16="http://schemas.microsoft.com/office/drawing/2014/main" id="{ABE34ECF-FC29-4CAB-8498-2376E893DA6F}"/>
              </a:ext>
            </a:extLst>
          </p:cNvPr>
          <p:cNvSpPr/>
          <p:nvPr/>
        </p:nvSpPr>
        <p:spPr>
          <a:xfrm rot="16200000">
            <a:off x="4571707" y="1837971"/>
            <a:ext cx="444473" cy="2361462"/>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47FC9AD-CED2-4EF8-B7FF-F48736A3AEC1}"/>
              </a:ext>
            </a:extLst>
          </p:cNvPr>
          <p:cNvSpPr/>
          <p:nvPr/>
        </p:nvSpPr>
        <p:spPr>
          <a:xfrm rot="5400000">
            <a:off x="8719795" y="1425590"/>
            <a:ext cx="444473" cy="3724183"/>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B6EDF38D-48F7-46A4-9283-22FC38327F01}"/>
              </a:ext>
            </a:extLst>
          </p:cNvPr>
          <p:cNvSpPr txBox="1"/>
          <p:nvPr/>
        </p:nvSpPr>
        <p:spPr>
          <a:xfrm>
            <a:off x="7550375" y="2468725"/>
            <a:ext cx="2783312" cy="646331"/>
          </a:xfrm>
          <a:prstGeom prst="rect">
            <a:avLst/>
          </a:prstGeom>
          <a:noFill/>
        </p:spPr>
        <p:txBody>
          <a:bodyPr wrap="square" rtlCol="0">
            <a:spAutoFit/>
          </a:bodyPr>
          <a:lstStyle/>
          <a:p>
            <a:pPr algn="ctr"/>
            <a:r>
              <a:rPr lang="en-US" dirty="0"/>
              <a:t>Anatomy, Cellulose, Phenolic compounds</a:t>
            </a:r>
          </a:p>
        </p:txBody>
      </p:sp>
    </p:spTree>
    <p:extLst>
      <p:ext uri="{BB962C8B-B14F-4D97-AF65-F5344CB8AC3E}">
        <p14:creationId xmlns:p14="http://schemas.microsoft.com/office/powerpoint/2010/main" val="277955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P spid="34" grpId="0"/>
      <p:bldP spid="35" grpId="0" animBg="1"/>
      <p:bldP spid="37"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D75EE5-57FF-4D1E-B105-A6036B0FE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913828F-06C6-4172-B0DE-BAB012020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0CB2A3A6-962C-4D7A-8272-EDEDD881F0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348D5E-A2F9-4457-85D6-EF33B01C1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F29BB-95F1-4405-A28A-B995F1090B70}"/>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Spectroscopy is here to stay</a:t>
            </a:r>
          </a:p>
        </p:txBody>
      </p:sp>
      <p:pic>
        <p:nvPicPr>
          <p:cNvPr id="7" name="Picture 6">
            <a:extLst>
              <a:ext uri="{FF2B5EF4-FFF2-40B4-BE49-F238E27FC236}">
                <a16:creationId xmlns:a16="http://schemas.microsoft.com/office/drawing/2014/main" id="{D110A74E-65D6-43AF-9CA4-93F1A965EDB1}"/>
              </a:ext>
            </a:extLst>
          </p:cNvPr>
          <p:cNvPicPr>
            <a:picLocks noChangeAspect="1"/>
          </p:cNvPicPr>
          <p:nvPr/>
        </p:nvPicPr>
        <p:blipFill>
          <a:blip r:embed="rId3"/>
          <a:stretch>
            <a:fillRect/>
          </a:stretch>
        </p:blipFill>
        <p:spPr>
          <a:xfrm>
            <a:off x="635457" y="773661"/>
            <a:ext cx="5131653" cy="3335574"/>
          </a:xfrm>
          <a:prstGeom prst="rect">
            <a:avLst/>
          </a:prstGeom>
        </p:spPr>
      </p:pic>
      <p:sp>
        <p:nvSpPr>
          <p:cNvPr id="20" name="Rectangle 19">
            <a:extLst>
              <a:ext uri="{FF2B5EF4-FFF2-40B4-BE49-F238E27FC236}">
                <a16:creationId xmlns:a16="http://schemas.microsoft.com/office/drawing/2014/main" id="{62E5679E-AF9A-4675-8EB9-82F877C47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2DE03-B030-46B6-93BB-F94E7F7BC33A}"/>
              </a:ext>
            </a:extLst>
          </p:cNvPr>
          <p:cNvPicPr>
            <a:picLocks noChangeAspect="1"/>
          </p:cNvPicPr>
          <p:nvPr/>
        </p:nvPicPr>
        <p:blipFill>
          <a:blip r:embed="rId4"/>
          <a:stretch>
            <a:fillRect/>
          </a:stretch>
        </p:blipFill>
        <p:spPr>
          <a:xfrm>
            <a:off x="6424891" y="640080"/>
            <a:ext cx="3792353" cy="3602736"/>
          </a:xfrm>
          <a:prstGeom prst="rect">
            <a:avLst/>
          </a:prstGeom>
        </p:spPr>
      </p:pic>
      <p:cxnSp>
        <p:nvCxnSpPr>
          <p:cNvPr id="22" name="Straight Connector 21">
            <a:extLst>
              <a:ext uri="{FF2B5EF4-FFF2-40B4-BE49-F238E27FC236}">
                <a16:creationId xmlns:a16="http://schemas.microsoft.com/office/drawing/2014/main" id="{A4193D27-0DF9-4485-90D7-D8E69A3F44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EF5A4DD-17B0-415A-8F3A-0DEE3FF8F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AA73B4A-2570-4D18-9566-12E68828C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B3E30A1-E570-44F2-AE0C-A1750347D581}"/>
              </a:ext>
            </a:extLst>
          </p:cNvPr>
          <p:cNvSpPr txBox="1"/>
          <p:nvPr/>
        </p:nvSpPr>
        <p:spPr>
          <a:xfrm>
            <a:off x="4294251" y="4340924"/>
            <a:ext cx="2210539" cy="276999"/>
          </a:xfrm>
          <a:prstGeom prst="rect">
            <a:avLst/>
          </a:prstGeom>
          <a:noFill/>
        </p:spPr>
        <p:txBody>
          <a:bodyPr wrap="square" rtlCol="0">
            <a:spAutoFit/>
          </a:bodyPr>
          <a:lstStyle/>
          <a:p>
            <a:r>
              <a:rPr lang="en-US" sz="1200" dirty="0" err="1"/>
              <a:t>Meireles</a:t>
            </a:r>
            <a:r>
              <a:rPr lang="en-US" sz="1200" dirty="0"/>
              <a:t> et al. (2020)</a:t>
            </a:r>
          </a:p>
        </p:txBody>
      </p:sp>
      <p:sp>
        <p:nvSpPr>
          <p:cNvPr id="15" name="TextBox 14">
            <a:extLst>
              <a:ext uri="{FF2B5EF4-FFF2-40B4-BE49-F238E27FC236}">
                <a16:creationId xmlns:a16="http://schemas.microsoft.com/office/drawing/2014/main" id="{76247544-C777-45A7-978F-82690FED7C59}"/>
              </a:ext>
            </a:extLst>
          </p:cNvPr>
          <p:cNvSpPr txBox="1"/>
          <p:nvPr/>
        </p:nvSpPr>
        <p:spPr>
          <a:xfrm>
            <a:off x="9026147" y="4340924"/>
            <a:ext cx="2210539" cy="276999"/>
          </a:xfrm>
          <a:prstGeom prst="rect">
            <a:avLst/>
          </a:prstGeom>
          <a:noFill/>
        </p:spPr>
        <p:txBody>
          <a:bodyPr wrap="square" rtlCol="0">
            <a:spAutoFit/>
          </a:bodyPr>
          <a:lstStyle/>
          <a:p>
            <a:r>
              <a:rPr lang="en-US" sz="1200" dirty="0"/>
              <a:t>Asner et al. (2017)</a:t>
            </a:r>
          </a:p>
        </p:txBody>
      </p:sp>
    </p:spTree>
    <p:extLst>
      <p:ext uri="{BB962C8B-B14F-4D97-AF65-F5344CB8AC3E}">
        <p14:creationId xmlns:p14="http://schemas.microsoft.com/office/powerpoint/2010/main" val="319649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A222-6AA1-44B0-9E48-456D33A5EEC6}"/>
              </a:ext>
            </a:extLst>
          </p:cNvPr>
          <p:cNvSpPr>
            <a:spLocks noGrp="1"/>
          </p:cNvSpPr>
          <p:nvPr>
            <p:ph type="title"/>
          </p:nvPr>
        </p:nvSpPr>
        <p:spPr/>
        <p:txBody>
          <a:bodyPr/>
          <a:lstStyle/>
          <a:p>
            <a:r>
              <a:rPr lang="en-US" dirty="0"/>
              <a:t>Roadblocks for spectroscopy</a:t>
            </a:r>
          </a:p>
        </p:txBody>
      </p:sp>
      <p:graphicFrame>
        <p:nvGraphicFramePr>
          <p:cNvPr id="5" name="Content Placeholder 2">
            <a:extLst>
              <a:ext uri="{FF2B5EF4-FFF2-40B4-BE49-F238E27FC236}">
                <a16:creationId xmlns:a16="http://schemas.microsoft.com/office/drawing/2014/main" id="{E513554C-F592-41A8-A3FC-D5E94D550BD2}"/>
              </a:ext>
            </a:extLst>
          </p:cNvPr>
          <p:cNvGraphicFramePr>
            <a:graphicFrameLocks noGrp="1"/>
          </p:cNvGraphicFramePr>
          <p:nvPr>
            <p:ph idx="1"/>
            <p:extLst>
              <p:ext uri="{D42A27DB-BD31-4B8C-83A1-F6EECF244321}">
                <p14:modId xmlns:p14="http://schemas.microsoft.com/office/powerpoint/2010/main" val="2539106551"/>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Books with solid fill">
            <a:extLst>
              <a:ext uri="{FF2B5EF4-FFF2-40B4-BE49-F238E27FC236}">
                <a16:creationId xmlns:a16="http://schemas.microsoft.com/office/drawing/2014/main" id="{F60E5EAC-0F83-47A5-A859-7E88F6FED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014" y="3647831"/>
            <a:ext cx="758890" cy="758890"/>
          </a:xfrm>
          <a:prstGeom prst="rect">
            <a:avLst/>
          </a:prstGeom>
        </p:spPr>
      </p:pic>
      <p:pic>
        <p:nvPicPr>
          <p:cNvPr id="10" name="Graphic 9" descr="Leaf with solid fill">
            <a:extLst>
              <a:ext uri="{FF2B5EF4-FFF2-40B4-BE49-F238E27FC236}">
                <a16:creationId xmlns:a16="http://schemas.microsoft.com/office/drawing/2014/main" id="{77D63BDB-A622-493D-8697-665B1FAF12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930" y="2668700"/>
            <a:ext cx="760300" cy="760300"/>
          </a:xfrm>
          <a:prstGeom prst="rect">
            <a:avLst/>
          </a:prstGeom>
        </p:spPr>
      </p:pic>
      <p:sp>
        <p:nvSpPr>
          <p:cNvPr id="11" name="TextBox 10">
            <a:extLst>
              <a:ext uri="{FF2B5EF4-FFF2-40B4-BE49-F238E27FC236}">
                <a16:creationId xmlns:a16="http://schemas.microsoft.com/office/drawing/2014/main" id="{9042D7E0-3BA1-48BF-A088-9C8F0E5FCCA1}"/>
              </a:ext>
            </a:extLst>
          </p:cNvPr>
          <p:cNvSpPr txBox="1"/>
          <p:nvPr/>
        </p:nvSpPr>
        <p:spPr>
          <a:xfrm>
            <a:off x="7253056" y="1938019"/>
            <a:ext cx="1091953" cy="369332"/>
          </a:xfrm>
          <a:prstGeom prst="rect">
            <a:avLst/>
          </a:prstGeom>
          <a:noFill/>
        </p:spPr>
        <p:txBody>
          <a:bodyPr wrap="square" rtlCol="0">
            <a:spAutoFit/>
          </a:bodyPr>
          <a:lstStyle/>
          <a:p>
            <a:r>
              <a:rPr lang="en-US" dirty="0">
                <a:latin typeface="Algerian" panose="04020705040A02060702" pitchFamily="82" charset="0"/>
              </a:rPr>
              <a:t>Plants</a:t>
            </a:r>
          </a:p>
        </p:txBody>
      </p:sp>
      <p:sp>
        <p:nvSpPr>
          <p:cNvPr id="12" name="Left Brace 11">
            <a:extLst>
              <a:ext uri="{FF2B5EF4-FFF2-40B4-BE49-F238E27FC236}">
                <a16:creationId xmlns:a16="http://schemas.microsoft.com/office/drawing/2014/main" id="{5D31DE5C-5C02-43FC-AA7B-1E5FF9EC4AF1}"/>
              </a:ext>
            </a:extLst>
          </p:cNvPr>
          <p:cNvSpPr/>
          <p:nvPr/>
        </p:nvSpPr>
        <p:spPr>
          <a:xfrm rot="5400000">
            <a:off x="7614366" y="1617568"/>
            <a:ext cx="369334" cy="1748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B98972-4025-4D07-B01F-EB59E53C3468}"/>
              </a:ext>
            </a:extLst>
          </p:cNvPr>
          <p:cNvSpPr txBox="1"/>
          <p:nvPr/>
        </p:nvSpPr>
        <p:spPr>
          <a:xfrm>
            <a:off x="9394054" y="3059668"/>
            <a:ext cx="1091953"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14" name="Left Brace 13">
            <a:extLst>
              <a:ext uri="{FF2B5EF4-FFF2-40B4-BE49-F238E27FC236}">
                <a16:creationId xmlns:a16="http://schemas.microsoft.com/office/drawing/2014/main" id="{C0243DAB-F61B-4523-A5C0-A0D893ED91EA}"/>
              </a:ext>
            </a:extLst>
          </p:cNvPr>
          <p:cNvSpPr/>
          <p:nvPr/>
        </p:nvSpPr>
        <p:spPr>
          <a:xfrm rot="5400000">
            <a:off x="9668792" y="3191627"/>
            <a:ext cx="369334" cy="7588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521604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3788</TotalTime>
  <Words>1600</Words>
  <Application>Microsoft Office PowerPoint</Application>
  <PresentationFormat>Widescreen</PresentationFormat>
  <Paragraphs>229</Paragraphs>
  <Slides>38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Algerian</vt:lpstr>
      <vt:lpstr>Arial</vt:lpstr>
      <vt:lpstr>Bookman Old Style</vt:lpstr>
      <vt:lpstr>Calibri</vt:lpstr>
      <vt:lpstr>Calibri Light</vt:lpstr>
      <vt:lpstr>Ink Free</vt:lpstr>
      <vt:lpstr>Wingdings</vt:lpstr>
      <vt:lpstr>Retrospect</vt:lpstr>
      <vt:lpstr>Assessing Plant and Lichen Biodiversity Using Reflectance Spectra</vt:lpstr>
      <vt:lpstr>PowerPoint Presentation</vt:lpstr>
      <vt:lpstr>PowerPoint Presentation</vt:lpstr>
      <vt:lpstr>We need to detect and monitor biodiversity in order to conserve it </vt:lpstr>
      <vt:lpstr>Solution?</vt:lpstr>
      <vt:lpstr>What is Reflectance Spectroscopy?</vt:lpstr>
      <vt:lpstr>The Reflected Spectrum</vt:lpstr>
      <vt:lpstr>Spectroscopy is here to stay</vt:lpstr>
      <vt:lpstr>Roadblocks for spectroscopy</vt:lpstr>
      <vt:lpstr>Outline</vt:lpstr>
      <vt:lpstr>Fine-Scale Diversity – Diversity within Species and Species Complexes</vt:lpstr>
      <vt:lpstr>PowerPoint Presentation</vt:lpstr>
      <vt:lpstr>Chapter 1: Reading light: Leaf spectra capture fine-scale diversity of closely related, hybridizing arctic shrubs  </vt:lpstr>
      <vt:lpstr>Collecting Dryas</vt:lpstr>
      <vt:lpstr>Six Populations Delimited </vt:lpstr>
      <vt:lpstr>Species and Populations Predicted from Spectra</vt:lpstr>
      <vt:lpstr>Ancestry Predicted from Spectra</vt:lpstr>
      <vt:lpstr>Hybrids</vt:lpstr>
      <vt:lpstr>Fine-scale diversity will not necessarily be overlooked as spectroscopy becomes more prevalent as a tool for biodiversity detection and monitoring</vt:lpstr>
      <vt:lpstr>Outline</vt:lpstr>
      <vt:lpstr>Why care about lichen?</vt:lpstr>
      <vt:lpstr>PowerPoint Presentation</vt:lpstr>
      <vt:lpstr>Using herbarium specimens to expand spectral libraries</vt:lpstr>
      <vt:lpstr>Complications</vt:lpstr>
      <vt:lpstr>Chapter 2: Assessing Spectral Change as Lichen Specimens Age</vt:lpstr>
      <vt:lpstr>Dataset</vt:lpstr>
      <vt:lpstr>Can we classify species from spectra of herbarium specimens? </vt:lpstr>
      <vt:lpstr>Classifying species: PLS-DA</vt:lpstr>
      <vt:lpstr>How do spectra change with age?</vt:lpstr>
      <vt:lpstr>Functions of trait change</vt:lpstr>
      <vt:lpstr>Methods</vt:lpstr>
      <vt:lpstr>Goal:</vt:lpstr>
      <vt:lpstr>Outline</vt:lpstr>
      <vt:lpstr>Timeline</vt:lpstr>
      <vt:lpstr>Acknowledgements</vt:lpstr>
      <vt:lpstr>Questions?</vt:lpstr>
      <vt:lpstr>Articles</vt:lpstr>
      <vt:lpstr>Photos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Plant and Lichen Biodiversity Using Reflectance Spectra</dc:title>
  <dc:creator>Lance Stasinski</dc:creator>
  <cp:lastModifiedBy>Lance Stasinski</cp:lastModifiedBy>
  <cp:revision>106</cp:revision>
  <dcterms:created xsi:type="dcterms:W3CDTF">2021-04-20T13:40:01Z</dcterms:created>
  <dcterms:modified xsi:type="dcterms:W3CDTF">2021-04-30T13:45:07Z</dcterms:modified>
</cp:coreProperties>
</file>